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6"/>
  </p:notesMasterIdLst>
  <p:handoutMasterIdLst>
    <p:handoutMasterId r:id="rId47"/>
  </p:handoutMasterIdLst>
  <p:sldIdLst>
    <p:sldId id="390" r:id="rId2"/>
    <p:sldId id="441" r:id="rId3"/>
    <p:sldId id="376" r:id="rId4"/>
    <p:sldId id="442" r:id="rId5"/>
    <p:sldId id="443" r:id="rId6"/>
    <p:sldId id="444" r:id="rId7"/>
    <p:sldId id="425" r:id="rId8"/>
    <p:sldId id="445" r:id="rId9"/>
    <p:sldId id="446" r:id="rId10"/>
    <p:sldId id="447" r:id="rId11"/>
    <p:sldId id="426" r:id="rId12"/>
    <p:sldId id="448" r:id="rId13"/>
    <p:sldId id="449" r:id="rId14"/>
    <p:sldId id="450" r:id="rId15"/>
    <p:sldId id="451" r:id="rId16"/>
    <p:sldId id="452" r:id="rId17"/>
    <p:sldId id="453" r:id="rId18"/>
    <p:sldId id="454" r:id="rId19"/>
    <p:sldId id="455" r:id="rId20"/>
    <p:sldId id="456" r:id="rId21"/>
    <p:sldId id="457" r:id="rId22"/>
    <p:sldId id="458" r:id="rId23"/>
    <p:sldId id="459" r:id="rId24"/>
    <p:sldId id="460" r:id="rId25"/>
    <p:sldId id="461" r:id="rId26"/>
    <p:sldId id="427" r:id="rId27"/>
    <p:sldId id="462" r:id="rId28"/>
    <p:sldId id="463" r:id="rId29"/>
    <p:sldId id="428" r:id="rId30"/>
    <p:sldId id="464" r:id="rId31"/>
    <p:sldId id="429" r:id="rId32"/>
    <p:sldId id="430" r:id="rId33"/>
    <p:sldId id="432" r:id="rId34"/>
    <p:sldId id="431" r:id="rId35"/>
    <p:sldId id="433" r:id="rId36"/>
    <p:sldId id="434" r:id="rId37"/>
    <p:sldId id="435" r:id="rId38"/>
    <p:sldId id="436" r:id="rId39"/>
    <p:sldId id="437" r:id="rId40"/>
    <p:sldId id="438" r:id="rId41"/>
    <p:sldId id="465" r:id="rId42"/>
    <p:sldId id="440" r:id="rId43"/>
    <p:sldId id="468" r:id="rId44"/>
    <p:sldId id="466" r:id="rId4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80" autoAdjust="0"/>
    <p:restoredTop sz="96730" autoAdjust="0"/>
  </p:normalViewPr>
  <p:slideViewPr>
    <p:cSldViewPr>
      <p:cViewPr>
        <p:scale>
          <a:sx n="116" d="100"/>
          <a:sy n="116" d="100"/>
        </p:scale>
        <p:origin x="-894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5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9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B61EDCB-3552-4095-864F-AAF7744052E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633644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65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65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083E2D3-44B0-4D7A-87F3-C13851AF4D06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779694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03200" y="0"/>
            <a:ext cx="3778250" cy="6858000"/>
            <a:chOff x="203200" y="0"/>
            <a:chExt cx="3778250" cy="6858001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>
                <a:gd name="T0" fmla="*/ 0 w 860"/>
                <a:gd name="T1" fmla="*/ 3881438 h 2502"/>
                <a:gd name="T2" fmla="*/ 361950 w 860"/>
                <a:gd name="T3" fmla="*/ 3971925 h 2502"/>
                <a:gd name="T4" fmla="*/ 1365250 w 860"/>
                <a:gd name="T5" fmla="*/ 0 h 2502"/>
                <a:gd name="T6" fmla="*/ 984250 w 860"/>
                <a:gd name="T7" fmla="*/ 0 h 2502"/>
                <a:gd name="T8" fmla="*/ 0 w 860"/>
                <a:gd name="T9" fmla="*/ 3881438 h 25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03200" y="0"/>
              <a:ext cx="1336675" cy="3862389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8"/>
            <p:cNvSpPr/>
            <p:nvPr/>
          </p:nvSpPr>
          <p:spPr bwMode="auto">
            <a:xfrm>
              <a:off x="207963" y="3776664"/>
              <a:ext cx="1936750" cy="3081337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9"/>
            <p:cNvSpPr/>
            <p:nvPr/>
          </p:nvSpPr>
          <p:spPr bwMode="auto">
            <a:xfrm>
              <a:off x="646113" y="3886201"/>
              <a:ext cx="2373312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0"/>
            <p:cNvSpPr/>
            <p:nvPr/>
          </p:nvSpPr>
          <p:spPr bwMode="auto">
            <a:xfrm>
              <a:off x="641350" y="3881439"/>
              <a:ext cx="3340100" cy="2976562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1"/>
            <p:cNvSpPr/>
            <p:nvPr/>
          </p:nvSpPr>
          <p:spPr bwMode="auto">
            <a:xfrm>
              <a:off x="203200" y="3771901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1" name="Freeform 12"/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361950 w 228"/>
              <a:gd name="T1" fmla="*/ 90488 h 57"/>
              <a:gd name="T2" fmla="*/ 0 w 228"/>
              <a:gd name="T3" fmla="*/ 0 h 57"/>
              <a:gd name="T4" fmla="*/ 352425 w 228"/>
              <a:gd name="T5" fmla="*/ 85725 h 57"/>
              <a:gd name="T6" fmla="*/ 361950 w 228"/>
              <a:gd name="T7" fmla="*/ 90488 h 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Freeform 13"/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61912 w 39"/>
              <a:gd name="T3" fmla="*/ 80963 h 51"/>
              <a:gd name="T4" fmla="*/ 4762 w 39"/>
              <a:gd name="T5" fmla="*/ 0 h 51"/>
              <a:gd name="T6" fmla="*/ 0 w 39"/>
              <a:gd name="T7" fmla="*/ 0 h 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263" y="6116638"/>
            <a:ext cx="360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1C92F-EA66-4757-867B-6CB3D7BC7E0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2166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79A06-9E5B-4A5C-BF8D-C8D7B1A9CEF7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78222242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5092C-C3E9-43BE-A472-70ACE228B06F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50580709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C6BDA-957F-45A0-B8AB-4B9125FB54F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67877190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D477A-E544-44DC-AADD-77F044F4FBF4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3178673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B2F58-CE04-4EB8-A0A1-41779BA3114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9134395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A5633-BB4F-4FF0-BE93-F3A899A35948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0339066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B09C6-65A6-41A3-ABE3-B8574B2800A9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459369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96724B-9F98-41E0-9D28-F15EDB01CCAA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0358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3263" y="6108700"/>
            <a:ext cx="53133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84111-89D9-4604-BA66-3FCF9261CF3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078532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62D48-A62F-41E4-B4D1-99884B116446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75113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3A861-8227-43BF-B7DA-3882B06CC39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432929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04163-FAE8-49A9-B501-6B53FD90C22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685140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1FC7F-F76C-49BC-A6D1-0C3ACE8C28A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8733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9C075-2CD7-490B-8A78-383E9745DBDA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93674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3769E-88C2-4369-8A45-C670E6FF17E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706105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73939-9A96-41E2-808E-667930F9558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073743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/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4972050 h 3333"/>
                <a:gd name="T2" fmla="*/ 0 w 676"/>
                <a:gd name="T3" fmla="*/ 5257800 h 3333"/>
                <a:gd name="T4" fmla="*/ 200025 w 676"/>
                <a:gd name="T5" fmla="*/ 5291138 h 3333"/>
                <a:gd name="T6" fmla="*/ 1073150 w 676"/>
                <a:gd name="T7" fmla="*/ 0 h 3333"/>
                <a:gd name="T8" fmla="*/ 815975 w 676"/>
                <a:gd name="T9" fmla="*/ 0 h 3333"/>
                <a:gd name="T10" fmla="*/ 0 w 676"/>
                <a:gd name="T11" fmla="*/ 4972050 h 33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Edit Master text styles</a:t>
            </a:r>
          </a:p>
          <a:p>
            <a:pPr lvl="1"/>
            <a:r>
              <a:rPr lang="en-US" altLang="sr-Latn-RS" smtClean="0"/>
              <a:t>Second level</a:t>
            </a:r>
          </a:p>
          <a:p>
            <a:pPr lvl="2"/>
            <a:r>
              <a:rPr lang="en-US" altLang="sr-Latn-RS" smtClean="0"/>
              <a:t>Third level</a:t>
            </a:r>
          </a:p>
          <a:p>
            <a:pPr lvl="3"/>
            <a:r>
              <a:rPr lang="en-US" altLang="sr-Latn-RS" smtClean="0"/>
              <a:t>Fourth level</a:t>
            </a:r>
          </a:p>
          <a:p>
            <a:pPr lvl="4"/>
            <a:r>
              <a:rPr lang="en-US" altLang="sr-Latn-R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FE3D166-05DE-4DAA-88CF-AD5AE546514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Materijal!R1C1:R14C9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Mehanizacija!R1C1:R8C9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5" Type="http://schemas.openxmlformats.org/officeDocument/2006/relationships/oleObject" Target="file:///C:\Users\Toshiba\Desktop\srediti\%5baktivnosti%20i%20resursi.xls%5dRadna%20snaga!R2C1:R15C8" TargetMode="External"/><Relationship Id="rId4" Type="http://schemas.openxmlformats.org/officeDocument/2006/relationships/image" Target="../media/image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Konflikti!R1C1:R9C5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karta%20tehnolo%5bkog%20procesa!R1C1:R59C13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oshiba\Desktop\srediti\%5baktivnosti%20i%20resursi.xls%5dMrezni%20plan!R1C1:R14C12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743200"/>
            <a:ext cx="6947127" cy="1354666"/>
          </a:xfrm>
        </p:spPr>
        <p:txBody>
          <a:bodyPr/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Мрежно планирање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1C92F-EA66-4757-867B-6CB3D7BC7E03}" type="slidenum">
              <a:rPr lang="en-US" altLang="sr-Latn-RS" smtClean="0"/>
              <a:pPr>
                <a:defRPr/>
              </a:pPr>
              <a:t>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63269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Прелиминарни прорачун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Rectangle 3"/>
              <p:cNvSpPr>
                <a:spLocks noGrp="1" noChangeAspect="1" noChangeArrowheads="1"/>
              </p:cNvSpPr>
              <p:nvPr>
                <p:ph idx="1"/>
              </p:nvPr>
            </p:nvSpPr>
            <p:spPr>
              <a:xfrm>
                <a:off x="431800" y="990600"/>
                <a:ext cx="7920038" cy="5867399"/>
              </a:xfrm>
            </p:spPr>
            <p:txBody>
              <a:bodyPr rIns="90000"/>
              <a:lstStyle/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ru-RU" altLang="sr-Latn-RS" sz="2500" b="1" dirty="0" smtClean="0">
                    <a:latin typeface="Times New Roman" pitchFamily="18" charset="0"/>
                    <a:cs typeface="Times New Roman" pitchFamily="18" charset="0"/>
                  </a:rPr>
                  <a:t>Пропачун напред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500" dirty="0" smtClean="0">
                    <a:latin typeface="Times New Roman" pitchFamily="18" charset="0"/>
                    <a:cs typeface="Times New Roman" pitchFamily="18" charset="0"/>
                  </a:rPr>
                  <a:t>ES (earlier start) - </a:t>
                </a:r>
                <a:r>
                  <a:rPr lang="ru-RU" altLang="sr-Latn-RS" sz="2500" dirty="0" smtClean="0">
                    <a:latin typeface="Times New Roman" pitchFamily="18" charset="0"/>
                    <a:cs typeface="Times New Roman" pitchFamily="18" charset="0"/>
                  </a:rPr>
                  <a:t>најранији </a:t>
                </a:r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почетак	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500" dirty="0" smtClean="0">
                    <a:latin typeface="Times New Roman" pitchFamily="18" charset="0"/>
                    <a:cs typeface="Times New Roman" pitchFamily="18" charset="0"/>
                  </a:rPr>
                  <a:t>EF (earlier finish) - </a:t>
                </a:r>
                <a:r>
                  <a:rPr lang="ru-RU" altLang="sr-Latn-RS" sz="2500" dirty="0" smtClean="0">
                    <a:latin typeface="Times New Roman" pitchFamily="18" charset="0"/>
                    <a:cs typeface="Times New Roman" pitchFamily="18" charset="0"/>
                  </a:rPr>
                  <a:t>најранији </a:t>
                </a:r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завршетак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ru-RU" altLang="sr-Latn-RS" sz="2500" b="1" dirty="0">
                    <a:latin typeface="Times New Roman" pitchFamily="18" charset="0"/>
                    <a:cs typeface="Times New Roman" pitchFamily="18" charset="0"/>
                  </a:rPr>
                  <a:t>Прорачун назад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500" dirty="0" smtClean="0">
                    <a:latin typeface="Times New Roman" pitchFamily="18" charset="0"/>
                    <a:cs typeface="Times New Roman" pitchFamily="18" charset="0"/>
                  </a:rPr>
                  <a:t>LS( last start) - </a:t>
                </a:r>
                <a:r>
                  <a:rPr lang="ru-RU" altLang="sr-Latn-RS" sz="2500" dirty="0" smtClean="0">
                    <a:latin typeface="Times New Roman" pitchFamily="18" charset="0"/>
                    <a:cs typeface="Times New Roman" pitchFamily="18" charset="0"/>
                  </a:rPr>
                  <a:t>најкаснији </a:t>
                </a:r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почетак		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500" dirty="0" smtClean="0">
                    <a:latin typeface="Times New Roman" pitchFamily="18" charset="0"/>
                    <a:cs typeface="Times New Roman" pitchFamily="18" charset="0"/>
                  </a:rPr>
                  <a:t>LF (last finish) - </a:t>
                </a:r>
                <a:r>
                  <a:rPr lang="ru-RU" altLang="sr-Latn-RS" sz="2500" dirty="0" smtClean="0">
                    <a:latin typeface="Times New Roman" pitchFamily="18" charset="0"/>
                    <a:cs typeface="Times New Roman" pitchFamily="18" charset="0"/>
                  </a:rPr>
                  <a:t>најкаснији </a:t>
                </a:r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завршетак	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ru-RU" altLang="sr-Latn-RS" sz="2500" b="1" dirty="0">
                    <a:latin typeface="Times New Roman" pitchFamily="18" charset="0"/>
                    <a:cs typeface="Times New Roman" pitchFamily="18" charset="0"/>
                  </a:rPr>
                  <a:t>Укупна временска резерва </a:t>
                </a:r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  <a:p>
                <a:pPr lvl="1"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altLang="sr-Latn-RS" sz="25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GB" altLang="sr-Latn-RS" sz="25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𝑇</m:t>
                        </m:r>
                      </m:e>
                      <m:sub>
                        <m:r>
                          <a:rPr lang="en-GB" altLang="sr-Latn-RS" sz="25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𝑈</m:t>
                        </m:r>
                      </m:sub>
                    </m:sSub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𝐿𝑆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𝐸𝑆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𝐿𝐹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𝐸𝐹</m:t>
                    </m:r>
                  </m:oMath>
                </a14:m>
                <a:endParaRPr lang="ru-RU" altLang="sr-Latn-RS" sz="2500" dirty="0"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ru-RU" altLang="sr-Latn-RS" sz="2500" b="1" dirty="0">
                    <a:latin typeface="Times New Roman" pitchFamily="18" charset="0"/>
                    <a:cs typeface="Times New Roman" pitchFamily="18" charset="0"/>
                  </a:rPr>
                  <a:t>Слободна временска </a:t>
                </a:r>
                <a:r>
                  <a:rPr lang="ru-RU" altLang="sr-Latn-RS" sz="2500" b="1" dirty="0" smtClean="0">
                    <a:latin typeface="Times New Roman" pitchFamily="18" charset="0"/>
                    <a:cs typeface="Times New Roman" pitchFamily="18" charset="0"/>
                  </a:rPr>
                  <a:t>резерва</a:t>
                </a:r>
                <a:endParaRPr lang="en-GB" altLang="sr-Latn-RS" sz="25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lvl="1"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altLang="sr-Latn-RS" sz="2500" i="1" smtClean="0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GB" altLang="sr-Latn-RS" sz="25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𝑇</m:t>
                        </m:r>
                      </m:e>
                      <m:sub>
                        <m:r>
                          <a:rPr lang="en-GB" altLang="sr-Latn-RS" sz="25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𝐶</m:t>
                        </m:r>
                      </m:sub>
                    </m:sSub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𝐸𝐸𝑆</m:t>
                    </m:r>
                    <m:d>
                      <m:dPr>
                        <m:ctrlPr>
                          <a:rPr lang="en-GB" altLang="sr-Latn-RS" sz="2500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GB" altLang="sr-Latn-RS" sz="2500" b="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𝑁𝐴</m:t>
                        </m:r>
                      </m:e>
                    </m:d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−</m:t>
                    </m:r>
                    <m:r>
                      <a:rPr lang="en-GB" altLang="sr-Latn-RS" sz="2500" b="0" i="1" smtClean="0">
                        <a:latin typeface="Cambria Math" panose="02040503050406030204" pitchFamily="18" charset="0"/>
                        <a:cs typeface="Times New Roman" pitchFamily="18" charset="0"/>
                      </a:rPr>
                      <m:t>𝐸𝐹</m:t>
                    </m:r>
                  </m:oMath>
                </a14:m>
                <a:r>
                  <a:rPr lang="ru-RU" altLang="sr-Latn-RS" sz="2500" dirty="0">
                    <a:latin typeface="Times New Roman" pitchFamily="18" charset="0"/>
                    <a:cs typeface="Times New Roman" pitchFamily="18" charset="0"/>
                  </a:rPr>
                  <a:t>	</a:t>
                </a:r>
              </a:p>
            </p:txBody>
          </p:sp>
        </mc:Choice>
        <mc:Fallback xmlns="">
          <p:sp>
            <p:nvSpPr>
              <p:cNvPr id="81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1800" y="990600"/>
                <a:ext cx="7920038" cy="5867399"/>
              </a:xfrm>
              <a:blipFill>
                <a:blip r:embed="rId2"/>
                <a:stretch>
                  <a:fillRect l="-2156" t="-28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10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460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Прорачун напред-назад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00" y="1371600"/>
            <a:ext cx="8407400" cy="5260431"/>
          </a:xfrm>
          <a:prstGeom prst="rect">
            <a:avLst/>
          </a:prstGeom>
        </p:spPr>
      </p:pic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11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83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Прорачун напред-назад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12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20" y="1524000"/>
            <a:ext cx="8603759" cy="511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182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Детаљна анализа времена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Одређивање радног времена и календара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дневно радно време (летње, зимско)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број смена, празници, годишњи одмори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b="1" dirty="0">
                <a:latin typeface="Times New Roman" pitchFamily="18" charset="0"/>
                <a:cs typeface="Times New Roman" pitchFamily="18" charset="0"/>
              </a:rPr>
              <a:t>Спецификација потреба у ресурсима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Материјал и опрема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Механизација и алати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Радна 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снага</a:t>
            </a: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13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96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Спецификација потреба у ресурсима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14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346549" y="2362200"/>
          <a:ext cx="8450902" cy="338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Microsoft Excel Worksheet" r:id="rId3" imgW="6640068" imgH="2659380" progId="ExcelWorksheet">
                  <p:link updateAutomatic="1"/>
                </p:oleObj>
              </mc:Choice>
              <mc:Fallback>
                <p:oleObj name="Microsoft Excel Worksheet" r:id="rId3" imgW="6640068" imgH="2659380" progId="ExcelWorksheet">
                  <p:link updateAutomatic="1"/>
                  <p:pic>
                    <p:nvPicPr>
                      <p:cNvPr id="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549" y="2362200"/>
                        <a:ext cx="8450902" cy="338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5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Спецификација потреба у </a:t>
            </a: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ресурсима</a:t>
            </a:r>
            <a:b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</a:b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механизација и радна снага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15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252000" y="1524000"/>
          <a:ext cx="8640000" cy="2134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Microsoft Excel Worksheet" r:id="rId3" imgW="6620256" imgH="1635252" progId="ExcelWorksheet">
                  <p:link updateAutomatic="1"/>
                </p:oleObj>
              </mc:Choice>
              <mc:Fallback>
                <p:oleObj name="Microsoft Excel Worksheet" r:id="rId3" imgW="6620256" imgH="1635252" progId="ExcelWorksheet">
                  <p:link updateAutomatic="1"/>
                  <p:pic>
                    <p:nvPicPr>
                      <p:cNvPr id="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00" y="1524000"/>
                        <a:ext cx="8640000" cy="2134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/>
          </p:nvPr>
        </p:nvGraphicFramePr>
        <p:xfrm>
          <a:off x="258927" y="3609980"/>
          <a:ext cx="8640000" cy="25468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Microsoft Excel Worksheet" r:id="rId5" imgW="6713220" imgH="2577084" progId="ExcelWorksheet">
                  <p:link updateAutomatic="1"/>
                </p:oleObj>
              </mc:Choice>
              <mc:Fallback>
                <p:oleObj name="Microsoft Excel Worksheet" r:id="rId5" imgW="6713220" imgH="2577084" progId="ExcelWorksheet">
                  <p:link updateAutomatic="1"/>
                  <p:pic>
                    <p:nvPicPr>
                      <p:cNvPr id="6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927" y="3609980"/>
                        <a:ext cx="8640000" cy="25468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709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0999"/>
            <a:ext cx="8229600" cy="8794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Направити унакрсне табеле активности - </a:t>
            </a:r>
            <a:r>
              <a:rPr lang="ru-RU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ресурси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u="sng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altLang="sr-Latn-RS" sz="2600" u="sng" dirty="0" smtClean="0">
                <a:latin typeface="Times New Roman" pitchFamily="18" charset="0"/>
                <a:cs typeface="Times New Roman" pitchFamily="18" charset="0"/>
              </a:rPr>
              <a:t>МАТЕРИЈАЛЕ</a:t>
            </a:r>
            <a:endParaRPr lang="ru-RU" altLang="sr-Latn-RS" sz="2600" u="sng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 количинама за сваки материјал посебно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% у односу на укупну количину (цену) посматраног материјала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ценама свих материјала за сваку активност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% у односу на укупну цену 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пројекта</a:t>
            </a: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16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50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Направити унакрсне табеле активности - </a:t>
            </a:r>
            <a:r>
              <a:rPr lang="ru-RU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ресурси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u="sng" dirty="0">
                <a:latin typeface="Times New Roman" pitchFamily="18" charset="0"/>
                <a:cs typeface="Times New Roman" pitchFamily="18" charset="0"/>
              </a:rPr>
              <a:t>ЗА МЕХАНИЗАЦИЈУ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dirty="0">
                <a:latin typeface="Times New Roman" pitchFamily="18" charset="0"/>
                <a:cs typeface="Times New Roman" pitchFamily="18" charset="0"/>
              </a:rPr>
              <a:t>Учинке за једну машину за сваку активност посебно.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dirty="0">
                <a:latin typeface="Times New Roman" pitchFamily="18" charset="0"/>
                <a:cs typeface="Times New Roman" pitchFamily="18" charset="0"/>
              </a:rPr>
              <a:t>За усвојена времена активности и учинке (ако је  то могуће) срачунати број (или % рада) машине у табели. Иста машина се може појавити више пута ако може да се употреби за различите радове. 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dirty="0">
                <a:latin typeface="Times New Roman" pitchFamily="18" charset="0"/>
                <a:cs typeface="Times New Roman" pitchFamily="18" charset="0"/>
              </a:rPr>
              <a:t>по ценама сваке машине за сваку активност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dirty="0">
                <a:latin typeface="Times New Roman" pitchFamily="18" charset="0"/>
                <a:cs typeface="Times New Roman" pitchFamily="18" charset="0"/>
              </a:rPr>
              <a:t>по % у односу на укупну цену ангажовања сваке машине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500" dirty="0">
                <a:latin typeface="Times New Roman" pitchFamily="18" charset="0"/>
                <a:cs typeface="Times New Roman" pitchFamily="18" charset="0"/>
              </a:rPr>
              <a:t>по % у односу на укупну цену пројекта</a:t>
            </a:r>
            <a:r>
              <a:rPr lang="ru-RU" altLang="sr-Latn-RS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sr-Latn-R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17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43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Направити унакрсне табеле активности - </a:t>
            </a:r>
            <a:r>
              <a:rPr lang="ru-RU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ресурси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143000"/>
            <a:ext cx="7920038" cy="5638799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u="sng" dirty="0">
                <a:latin typeface="Times New Roman" pitchFamily="18" charset="0"/>
                <a:cs typeface="Times New Roman" pitchFamily="18" charset="0"/>
              </a:rPr>
              <a:t>ЗА РАДНУ СНАГУ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Учинке за једну бригаду (радника) за сваку активност </a:t>
            </a:r>
            <a:r>
              <a:rPr lang="ru-RU" altLang="sr-Latn-RS" sz="2400" dirty="0" smtClean="0">
                <a:latin typeface="Times New Roman" pitchFamily="18" charset="0"/>
                <a:cs typeface="Times New Roman" pitchFamily="18" charset="0"/>
              </a:rPr>
              <a:t>посебно</a:t>
            </a: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За усвојена времена активности и учинке (ако је  то могуће) срачунати број (или % рада) бригада (радника) у табели.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по броју или % учешћа за сваку активност 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по ценама сваке бригаде (радника) за сваку активност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по % у односу на укупну цену ангажовања бригаде (радника)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latin typeface="Times New Roman" pitchFamily="18" charset="0"/>
                <a:cs typeface="Times New Roman" pitchFamily="18" charset="0"/>
              </a:rPr>
              <a:t>по % у односу на укупну цену </a:t>
            </a:r>
            <a:r>
              <a:rPr lang="ru-RU" altLang="sr-Latn-RS" sz="2400" dirty="0" smtClean="0">
                <a:latin typeface="Times New Roman" pitchFamily="18" charset="0"/>
                <a:cs typeface="Times New Roman" pitchFamily="18" charset="0"/>
              </a:rPr>
              <a:t>пројекта</a:t>
            </a:r>
            <a:endParaRPr lang="ru-RU" altLang="sr-Latn-R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18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6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Прорачун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Прорачун времена трајања сваке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Прорачун коштања сваке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Постављање функције трошкови-време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Термин план целог пројекта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 smtClean="0">
                <a:latin typeface="Times New Roman" pitchFamily="18" charset="0"/>
                <a:cs typeface="Times New Roman" pitchFamily="18" charset="0"/>
              </a:rPr>
              <a:t>Cash flow control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(контрола протока новца)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Хистограми коришћења главних 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ресурса</a:t>
            </a: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19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663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Основне фазе у изради планова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5213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Детаљно упознавање задатка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Дефинисање технологије извођења радова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Издвајање појединачних активности 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Утврђивање логичног распореда (веза)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Одређивање радног времена и календара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Спецификација потреба у ресурсима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Прорачун времена трајања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Термин план целог пројекта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Оптимизација плана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Успостављање механизама контроле извршења </a:t>
            </a:r>
            <a:r>
              <a:rPr lang="ru-RU" altLang="sr-Latn-RS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плана</a:t>
            </a:r>
            <a:endParaRPr lang="ru-RU" altLang="sr-Latn-RS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64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Оптимизација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5975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000" u="sng" dirty="0" smtClean="0">
                <a:latin typeface="Times New Roman" pitchFamily="18" charset="0"/>
                <a:cs typeface="Times New Roman" pitchFamily="18" charset="0"/>
              </a:rPr>
              <a:t>По времену</a:t>
            </a:r>
            <a:endParaRPr lang="ru-RU" altLang="sr-Latn-RS" sz="2000" u="sng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скраћивати активности на критичном путу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увођење прековременог рада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увођење више смена са истим бројем машина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примена високопродуктивних материјала и машина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примена ефикаснијих метода рада (повећање фронта </a:t>
            </a:r>
            <a:r>
              <a:rPr lang="ru-RU" altLang="sr-Latn-RS" dirty="0" smtClean="0">
                <a:latin typeface="Times New Roman" pitchFamily="18" charset="0"/>
                <a:cs typeface="Times New Roman" pitchFamily="18" charset="0"/>
              </a:rPr>
              <a:t>рада)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altLang="sr-Latn-RS" dirty="0" smtClean="0">
                <a:latin typeface="Times New Roman" pitchFamily="18" charset="0"/>
                <a:cs typeface="Times New Roman" pitchFamily="18" charset="0"/>
              </a:rPr>
              <a:t>овећање </a:t>
            </a: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броја машина (најскупља мера)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000" u="sng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altLang="sr-Latn-RS" sz="2000" u="sng" dirty="0">
                <a:latin typeface="Times New Roman" pitchFamily="18" charset="0"/>
                <a:cs typeface="Times New Roman" pitchFamily="18" charset="0"/>
              </a:rPr>
              <a:t>финансијким средствима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000" u="sng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altLang="sr-Latn-RS" sz="2000" u="sng" dirty="0">
                <a:latin typeface="Times New Roman" pitchFamily="18" charset="0"/>
                <a:cs typeface="Times New Roman" pitchFamily="18" charset="0"/>
              </a:rPr>
              <a:t>коришћењу главних </a:t>
            </a:r>
            <a:r>
              <a:rPr lang="ru-RU" altLang="sr-Latn-RS" sz="2000" u="sng" dirty="0" smtClean="0">
                <a:latin typeface="Times New Roman" pitchFamily="18" charset="0"/>
                <a:cs typeface="Times New Roman" pitchFamily="18" charset="0"/>
              </a:rPr>
              <a:t>ресурса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издвојити најскупље (критичне) активности и ресурсе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уочити који су ресурси неискоришћени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latin typeface="Times New Roman" pitchFamily="18" charset="0"/>
                <a:cs typeface="Times New Roman" pitchFamily="18" charset="0"/>
              </a:rPr>
              <a:t>извршити нивелацију ресурса у оквиру временских </a:t>
            </a:r>
            <a:r>
              <a:rPr lang="ru-RU" altLang="sr-Latn-RS" dirty="0" smtClean="0">
                <a:latin typeface="Times New Roman" pitchFamily="18" charset="0"/>
                <a:cs typeface="Times New Roman" pitchFamily="18" charset="0"/>
              </a:rPr>
              <a:t>резерви</a:t>
            </a:r>
            <a:endParaRPr lang="ru-RU" altLang="sr-Latn-R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20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93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Формирање базног пројекта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3689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Испуњени сви гранични услови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рок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буџет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расположиви ресурси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Извршена оптимизација плана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 времену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 трошковима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 важнијим ресурсима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21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8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Дефинисање стандардних серија извештаја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за сваког учесника у пројекту :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Инвеститор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Директори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шефови градилишта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подизвођачи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набавна служба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служба транспорта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помоћне службе (смештај и исхрана радника</a:t>
            </a:r>
            <a:r>
              <a:rPr lang="ru-RU" altLang="sr-Latn-R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sr-Latn-R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22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76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Дефинисање стандардних серија извештаја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5213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Периодични извештаји :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дневни, недељни, месечни,тромесечни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Табеларни преглед и гантограм свих активности са временима трајања, датумима </a:t>
            </a:r>
            <a:r>
              <a:rPr lang="en-GB" altLang="sr-Latn-RS" sz="2100" dirty="0" smtClean="0">
                <a:latin typeface="Times New Roman" pitchFamily="18" charset="0"/>
                <a:cs typeface="Times New Roman" pitchFamily="18" charset="0"/>
              </a:rPr>
              <a:t>ES LS EF LF </a:t>
            </a:r>
            <a:r>
              <a:rPr lang="ru-RU" altLang="sr-Latn-RS" sz="2100" dirty="0" smtClean="0">
                <a:latin typeface="Times New Roman" pitchFamily="18" charset="0"/>
                <a:cs typeface="Times New Roman" pitchFamily="18" charset="0"/>
              </a:rPr>
              <a:t>укупним </a:t>
            </a: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и слободним временским резервама, предхоним активностима, употребљеним ресурсима и ценом.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Табеларни преглед и гантограм критичних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Гантограми за подизвођаче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План набавке и транспорта за све важније материјале и опрему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План монтаже специфичне опреме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План ангажовања (хистограми) радне снаге и механизације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План ангажовања финансијских средстава </a:t>
            </a:r>
            <a:r>
              <a:rPr lang="ru-RU" altLang="sr-Latn-RS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Latn-RS" altLang="sr-Latn-RS" sz="21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altLang="sr-Latn-R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sr-Latn-RS" sz="2100" dirty="0">
                <a:latin typeface="Times New Roman" pitchFamily="18" charset="0"/>
                <a:cs typeface="Times New Roman" pitchFamily="18" charset="0"/>
              </a:rPr>
              <a:t>крива</a:t>
            </a:r>
            <a:r>
              <a:rPr lang="ru-RU" altLang="sr-Latn-RS" sz="21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sr-Latn-R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23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07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0999"/>
            <a:ext cx="8229600" cy="8794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Систем евиденције и контроле (повратне информације са градилишта)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Прописати форме извештаја за сваку фазу реализације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Напредовање радова (дневно, недељно)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Утрошак средстава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Главни ресурси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Број људи на градилишту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Кључне машине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Главни материјали и опрема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24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7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743200"/>
            <a:ext cx="6947127" cy="1354666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Конфликти у мрежном плану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1C92F-EA66-4757-867B-6CB3D7BC7E03}" type="slidenum">
              <a:rPr lang="en-US" altLang="sr-Latn-RS" smtClean="0"/>
              <a:pPr>
                <a:defRPr/>
              </a:pPr>
              <a:t>25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1669331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Конфликти у мрежном плану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175260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Циркуларне везе активности</a:t>
            </a:r>
          </a:p>
          <a:p>
            <a:pPr marL="0" indent="0" eaLnBrk="1" hangingPunct="1">
              <a:spcBef>
                <a:spcPct val="30000"/>
              </a:spcBef>
              <a:spcAft>
                <a:spcPct val="25000"/>
              </a:spcAft>
              <a:buClrTx/>
              <a:buNone/>
              <a:defRPr/>
            </a:pP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26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5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663653"/>
              </p:ext>
            </p:extLst>
          </p:nvPr>
        </p:nvGraphicFramePr>
        <p:xfrm>
          <a:off x="2438400" y="3398837"/>
          <a:ext cx="4267200" cy="232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Microsoft Excel Worksheet" r:id="rId3" imgW="2808732" imgH="1424940" progId="ExcelWorksheet">
                  <p:link updateAutomatic="1"/>
                </p:oleObj>
              </mc:Choice>
              <mc:Fallback>
                <p:oleObj name="Microsoft Excel Worksheet" r:id="rId3" imgW="2808732" imgH="1424940" progId="ExcelWorksheet">
                  <p:link updateAutomatic="1"/>
                  <p:pic>
                    <p:nvPicPr>
                      <p:cNvPr id="41988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98837"/>
                        <a:ext cx="4267200" cy="232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0770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Конфликти у мрежном плану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4451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Конфликтни услови за почетак и крај активности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As Late as possible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As Soon as possible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Finish No Earlier Then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Finish No Later </a:t>
            </a:r>
            <a:r>
              <a:rPr lang="en-GB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GB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Must Finish On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Must Start On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Start No Earlier Then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Start No Later </a:t>
            </a:r>
            <a:r>
              <a:rPr lang="en-GB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endParaRPr lang="en-GB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27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24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Конфликти у мрежном плану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Преоптерећења ресурса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Cyrl-RS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Дозвољена преоптерећења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sr-Cyrl-RS" altLang="sr-Latn-RS" sz="2200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sr-Cyrl-RS" altLang="sr-Latn-RS" sz="22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Cyrl-RS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Нивелисање кашњењењм активности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sr-Cyrl-RS" altLang="sr-Latn-RS" sz="2200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sr-Cyrl-RS" altLang="sr-Latn-RS" sz="22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Cyrl-RS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План са отвореним крајем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ru-RU" altLang="sr-Latn-RS" sz="22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28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21056" y="2605881"/>
            <a:ext cx="2133600" cy="185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221056" y="4255438"/>
            <a:ext cx="2133600" cy="185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657600" y="2991788"/>
            <a:ext cx="2133600" cy="185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354656" y="4639937"/>
            <a:ext cx="2133600" cy="1857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11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Теорија поузданости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Процене тачности података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Процене утицаја тачности података на цео пројекат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Увођење резерви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Резерве главних материјала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Резерве машина и људи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Приказивање временских резерви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кооперантима</a:t>
            </a: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29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63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Поступак израде планова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5975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b="1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Детаљно упознавање задатка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b="1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Инвестиционо техничке документације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архитектонско грађевински пројекти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пројекти инсталација и опреме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пројекат технологије и организације грађења 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b="1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Услови у којима ће се </a:t>
            </a:r>
            <a:r>
              <a:rPr lang="ru-RU" altLang="sr-Latn-RS" sz="2200" b="1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радити</a:t>
            </a:r>
            <a:endParaRPr lang="ru-RU" altLang="sr-Latn-RS" sz="2200" b="1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климатско-метеоролошки 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геолошко геомеханички, топографски 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хидролошки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услови за снабдевање градилишта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административни прописи земље у којој се </a:t>
            </a: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ради</a:t>
            </a:r>
            <a:endParaRPr lang="ru-RU" altLang="sr-Latn-RS" sz="22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Увођење теорије вероватноће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95" name="Rectangle 3"/>
              <p:cNvSpPr>
                <a:spLocks noGrp="1" noChangeAspect="1" noChangeArrowheads="1"/>
              </p:cNvSpPr>
              <p:nvPr>
                <p:ph idx="1"/>
              </p:nvPr>
            </p:nvSpPr>
            <p:spPr>
              <a:xfrm>
                <a:off x="431800" y="1260474"/>
                <a:ext cx="7920038" cy="5213351"/>
              </a:xfrm>
            </p:spPr>
            <p:txBody>
              <a:bodyPr rIns="90000"/>
              <a:lstStyle/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PERT (Project Evaluation and Review Technique)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метода </a:t>
                </a:r>
                <a:r>
                  <a:rPr lang="ru-RU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пробабилистичког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планирања</a:t>
                </a:r>
                <a:endParaRPr lang="en-GB" altLang="sr-Latn-RS" sz="2600" dirty="0" smtClean="0">
                  <a:solidFill>
                    <a:srgbClr val="161616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 algn="ctr"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None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altLang="sr-Latn-RS" sz="2600" i="1" smtClean="0">
                            <a:solidFill>
                              <a:srgbClr val="16161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𝑡</m:t>
                        </m:r>
                      </m:e>
                      <m:sub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𝑐</m:t>
                        </m:r>
                      </m:sub>
                    </m:sSub>
                    <m:r>
                      <a:rPr lang="en-GB" altLang="sr-Latn-RS" sz="2600" b="0" i="1" smtClean="0">
                        <a:solidFill>
                          <a:srgbClr val="161616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𝑎</m:t>
                        </m:r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+4</m:t>
                        </m:r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𝑚</m:t>
                        </m:r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+</m:t>
                        </m:r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𝑏</m:t>
                        </m:r>
                      </m:num>
                      <m:den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altLang="sr-Latn-RS" sz="2600" i="1" dirty="0" smtClean="0">
                            <a:solidFill>
                              <a:srgbClr val="16161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altLang="sr-Latn-RS" sz="2600" i="1" dirty="0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σ</m:t>
                        </m:r>
                      </m:e>
                      <m:sup>
                        <m:r>
                          <a:rPr lang="en-GB" altLang="sr-Latn-RS" sz="2600" b="0" i="1" dirty="0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GB" altLang="sr-Latn-RS" sz="2600" b="0" i="1" dirty="0" smtClean="0">
                        <a:solidFill>
                          <a:srgbClr val="161616"/>
                        </a:solidFill>
                        <a:latin typeface="Cambria Math" panose="02040503050406030204" pitchFamily="18" charset="0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GB" altLang="sr-Latn-RS" sz="2600" b="0" i="1" dirty="0" smtClean="0">
                            <a:solidFill>
                              <a:srgbClr val="16161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altLang="sr-Latn-RS" sz="2600" i="1" dirty="0">
                                    <a:solidFill>
                                      <a:srgbClr val="161616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altLang="sr-Latn-RS" sz="2600" i="1" dirty="0">
                                    <a:solidFill>
                                      <a:srgbClr val="161616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GB" altLang="sr-Latn-RS" sz="2600" i="1" dirty="0">
                                    <a:solidFill>
                                      <a:srgbClr val="161616"/>
                                    </a:solidFill>
                                    <a:latin typeface="Cambria Math" panose="02040503050406030204" pitchFamily="18" charset="0"/>
                                    <a:cs typeface="Times New Roman" pitchFamily="18" charset="0"/>
                                  </a:rPr>
                                  <m:t>6</m:t>
                                </m:r>
                              </m:den>
                            </m:f>
                            <m: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(</m:t>
                            </m:r>
                            <m: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𝑏</m:t>
                            </m:r>
                            <m: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−</m:t>
                            </m:r>
                            <m: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𝑎</m:t>
                            </m:r>
                            <m:r>
                              <a:rPr lang="en-GB" altLang="sr-Latn-RS" sz="2600" i="1" dirty="0">
                                <a:solidFill>
                                  <a:srgbClr val="161616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</a:rPr>
                              <m:t>)</m:t>
                            </m:r>
                          </m:e>
                        </m:d>
                      </m:e>
                      <m:sup>
                        <m:r>
                          <a:rPr lang="en-GB" altLang="sr-Latn-RS" sz="2600" b="0" i="1" dirty="0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ru-RU" altLang="sr-Latn-RS" sz="2600" dirty="0">
                  <a:solidFill>
                    <a:srgbClr val="161616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600" i="1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оптимистичко </a:t>
                </a:r>
                <a:r>
                  <a:rPr lang="ru-RU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време извршења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b -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песимистичко време извршења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m -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највероватније време извршења</a:t>
                </a:r>
              </a:p>
              <a:p>
                <a:pPr eaLnBrk="1" hangingPunct="1">
                  <a:spcBef>
                    <a:spcPct val="30000"/>
                  </a:spcBef>
                  <a:spcAft>
                    <a:spcPct val="25000"/>
                  </a:spcAft>
                  <a:buClrTx/>
                  <a:buFont typeface="Arial" charset="0"/>
                  <a:buChar char="•"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GB" altLang="sr-Latn-RS" sz="2600" i="1" smtClean="0">
                            <a:solidFill>
                              <a:srgbClr val="16161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𝑡</m:t>
                        </m:r>
                      </m:e>
                      <m:sub>
                        <m:r>
                          <a:rPr lang="en-GB" altLang="sr-Latn-RS" sz="2600" b="0" i="1" smtClean="0">
                            <a:solidFill>
                              <a:srgbClr val="161616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GB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en-GB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o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чекивано </a:t>
                </a:r>
                <a:r>
                  <a:rPr lang="ru-RU" altLang="sr-Latn-RS" sz="2600" dirty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време </a:t>
                </a:r>
                <a:r>
                  <a:rPr lang="ru-RU" altLang="sr-Latn-RS" sz="2600" dirty="0" smtClean="0">
                    <a:solidFill>
                      <a:srgbClr val="161616"/>
                    </a:solidFill>
                    <a:latin typeface="Times New Roman" pitchFamily="18" charset="0"/>
                    <a:cs typeface="Times New Roman" pitchFamily="18" charset="0"/>
                  </a:rPr>
                  <a:t>извршења</a:t>
                </a:r>
                <a:endParaRPr lang="ru-RU" altLang="sr-Latn-RS" sz="2600" dirty="0">
                  <a:solidFill>
                    <a:srgbClr val="16161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195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1800" y="1260474"/>
                <a:ext cx="7920038" cy="5213351"/>
              </a:xfrm>
              <a:blipFill>
                <a:blip r:embed="rId2"/>
                <a:stretch>
                  <a:fillRect l="-23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30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75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Утицај на остале пројекте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Пројекат организације грађења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Прорачун складишта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Пројекат технологије грађења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План улагања финансијских средстава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План набавке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План транспорта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План ангажовања и расподеле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ресурса</a:t>
            </a: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31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01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Управљање инвестиционим пројектом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Три типа података: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Baseline</a:t>
            </a: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 – планиране вредности</a:t>
            </a:r>
            <a:endParaRPr lang="en-GB" altLang="sr-Latn-RS" sz="2600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Actual</a:t>
            </a: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 – стварне вредности</a:t>
            </a:r>
            <a:endParaRPr lang="en-GB" altLang="sr-Latn-RS" sz="2600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Current</a:t>
            </a: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 – текуће вредности</a:t>
            </a:r>
          </a:p>
          <a:p>
            <a:pPr marL="457200" lvl="1" indent="0" eaLnBrk="1" hangingPunct="1">
              <a:spcBef>
                <a:spcPct val="30000"/>
              </a:spcBef>
              <a:spcAft>
                <a:spcPct val="25000"/>
              </a:spcAft>
              <a:buClrTx/>
              <a:buNone/>
              <a:defRPr/>
            </a:pP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Датуми</a:t>
            </a:r>
            <a:r>
              <a:rPr lang="sr-Cyrl-RS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, количине, </a:t>
            </a: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цене</a:t>
            </a:r>
            <a:endParaRPr lang="sr-Cyrl-RS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32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85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Праћење реализације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5975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Извештаји са градилишта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Напредовање радова (дневно, недељно)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 количинама или % 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за задати период (не кумулативно)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Утрошак средстава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Главни ресурси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Број људи на градилишту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Кључне машине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4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Главни </a:t>
            </a:r>
            <a:r>
              <a:rPr lang="ru-RU" altLang="sr-Latn-RS" sz="24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материјали и опрема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Испостављање месечних </a:t>
            </a:r>
            <a:r>
              <a:rPr lang="ru-RU" altLang="sr-Latn-RS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ситуација</a:t>
            </a:r>
            <a:endParaRPr lang="ru-RU" altLang="sr-Latn-RS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33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3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Праћење реализације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Систематизацију и поређење са планом ради координациони тим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Систем награђивања радника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стимулације и казне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34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43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Ажурирање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Динамика ажурирања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зависно од детаљности плана (дневна, недељна, месечна)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Провера контролних тачака у пројекту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Интервенције на мрежном плану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Алтернативе при извођењу (измена технологије)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Уношење сада познатих података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Формирање новог базног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плана</a:t>
            </a: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35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01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Поређење са базним планом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9493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 времену: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36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44" y="2209800"/>
            <a:ext cx="7633511" cy="41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359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Поређење са базним планом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 утрошку ресурса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Количина уграђеног материјала</a:t>
            </a:r>
          </a:p>
          <a:p>
            <a:pPr lvl="2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Планиране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остварене</a:t>
            </a: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Присуство машина и људи на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градилишту</a:t>
            </a: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37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81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Поређење са базним планом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8731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sr-Cyrl-RS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По утрошку финансијских средстава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38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Object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783" y="2424257"/>
            <a:ext cx="7544433" cy="39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315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altLang="sr-Latn-RS" sz="30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Замке при поређењу са базним планом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15589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Зависност времена сигнализацје проблема од типа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везе</a:t>
            </a: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39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37" y="3089275"/>
            <a:ext cx="7756525" cy="288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851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7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Дефинисање технологије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2048359" y="904145"/>
          <a:ext cx="5047281" cy="59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Microsoft Excel Worksheet" r:id="rId3" imgW="7880604" imgH="9273540" progId="ExcelWorksheet">
                  <p:link updateAutomatic="1"/>
                </p:oleObj>
              </mc:Choice>
              <mc:Fallback>
                <p:oleObj name="Microsoft Excel Worksheet" r:id="rId3" imgW="7880604" imgH="9273540" progId="ExcelWorksheet">
                  <p:link updateAutomatic="1"/>
                  <p:pic>
                    <p:nvPicPr>
                      <p:cNvPr id="5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359" y="904145"/>
                        <a:ext cx="5047281" cy="594000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75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876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1"/>
            <a:ext cx="8229600" cy="1108074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Cash flow control</a:t>
            </a: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/>
            </a:r>
            <a:b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</a:br>
            <a:r>
              <a:rPr lang="en-GB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(</a:t>
            </a: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контрола протока новца)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19526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Контрола трошкова кроз време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Планирани и стварни трошкови </a:t>
            </a:r>
            <a:r>
              <a:rPr lang="ru-RU" altLang="sr-Latn-RS" sz="2600" b="1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без анализе извршених </a:t>
            </a:r>
            <a:r>
              <a:rPr lang="ru-RU" altLang="sr-Latn-RS" sz="2600" b="1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радова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40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Object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970" y="3124200"/>
            <a:ext cx="6510059" cy="352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92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1"/>
            <a:ext cx="8229600" cy="1108074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Cash flow control</a:t>
            </a: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/>
            </a:r>
            <a:b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</a:br>
            <a:r>
              <a:rPr lang="en-GB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(</a:t>
            </a: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контрола протока новца)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19526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Укључивање учинка у анализу трошкова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Трошковни учинак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41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6" name="Object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369" y="3125825"/>
            <a:ext cx="6173261" cy="33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432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S </a:t>
            </a: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крива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42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pic>
        <p:nvPicPr>
          <p:cNvPr id="5" name="Object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234" y="2133600"/>
            <a:ext cx="8717532" cy="3744000"/>
          </a:xfrm>
          <a:noFill/>
        </p:spPr>
      </p:pic>
    </p:spTree>
    <p:extLst>
      <p:ext uri="{BB962C8B-B14F-4D97-AF65-F5344CB8AC3E}">
        <p14:creationId xmlns:p14="http://schemas.microsoft.com/office/powerpoint/2010/main" val="36339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Програми за мрежно планирање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4"/>
            <a:ext cx="7920038" cy="5597525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b="1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Primavera systems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Primavera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dirty="0" err="1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Parada</a:t>
            </a:r>
            <a:endParaRPr lang="en-GB" altLang="sr-Latn-RS" sz="22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Expedition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b="1" dirty="0" err="1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SureTrak</a:t>
            </a:r>
            <a:endParaRPr lang="sr-Cyrl-RS" altLang="sr-Latn-RS" sz="2200" b="1" dirty="0" smtClean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b="1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Microsoft office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Microsoft Word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Microsoft Excel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Microsoft Access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Microsoft PowerPoint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Microsoft </a:t>
            </a:r>
            <a:r>
              <a:rPr lang="en-GB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43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97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Информациони систем компаније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Формирање база података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база активности за одређене технолошке процесе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искуствене норме за специфичне послове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актуелне цене (материјала, радова,...)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база знања за следеће пројекте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Систем за подршку </a:t>
            </a:r>
            <a:r>
              <a:rPr lang="ru-RU" altLang="sr-Latn-RS" sz="26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одлучивању</a:t>
            </a:r>
            <a:endParaRPr lang="ru-RU" altLang="sr-Latn-RS" sz="26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44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481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Дефинисање активности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Одређивање глобалних активности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Издвајање појединачних активности 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Постављање репера 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altLang="sr-Latn-RS" sz="2600" dirty="0" smtClean="0">
                <a:latin typeface="Times New Roman" pitchFamily="18" charset="0"/>
                <a:cs typeface="Times New Roman" pitchFamily="18" charset="0"/>
              </a:rPr>
              <a:t>Milestone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) </a:t>
            </a: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dirty="0">
                <a:latin typeface="Times New Roman" pitchFamily="18" charset="0"/>
                <a:cs typeface="Times New Roman" pitchFamily="18" charset="0"/>
              </a:rPr>
              <a:t>Кодирање </a:t>
            </a: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активности</a:t>
            </a:r>
            <a:endParaRPr lang="ru-RU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5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22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Ограничења и приоритети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762000"/>
            <a:ext cx="7920038" cy="6096000"/>
          </a:xfrm>
        </p:spPr>
        <p:txBody>
          <a:bodyPr rIns="90000" numCol="2"/>
          <a:lstStyle/>
          <a:p>
            <a:pPr marL="0" indent="0" eaLnBrk="1" hangingPunct="1">
              <a:spcBef>
                <a:spcPct val="30000"/>
              </a:spcBef>
              <a:spcAft>
                <a:spcPct val="25000"/>
              </a:spcAft>
              <a:buClrTx/>
              <a:buNone/>
              <a:defRPr/>
            </a:pPr>
            <a:r>
              <a:rPr lang="sr-Cyrl-RS" altLang="sr-Latn-RS" dirty="0" smtClean="0">
                <a:latin typeface="Times New Roman" pitchFamily="18" charset="0"/>
                <a:cs typeface="Times New Roman" pitchFamily="18" charset="0"/>
              </a:rPr>
              <a:t>Почетак и крај:</a:t>
            </a:r>
            <a:endParaRPr lang="sr-Latn-RS" altLang="sr-Latn-R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Late as </a:t>
            </a:r>
            <a:r>
              <a:rPr lang="en-GB" altLang="sr-Latn-RS" dirty="0" err="1" smtClean="0"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sr-Latn-RS" altLang="sr-Latn-R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sr-Latn-RS" dirty="0" err="1" smtClean="0">
                <a:latin typeface="Times New Roman" pitchFamily="18" charset="0"/>
                <a:cs typeface="Times New Roman" pitchFamily="18" charset="0"/>
              </a:rPr>
              <a:t>ible</a:t>
            </a:r>
            <a:endParaRPr lang="en-GB" altLang="sr-Latn-R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As Soon as </a:t>
            </a:r>
            <a:r>
              <a:rPr lang="en-GB" altLang="sr-Latn-RS" dirty="0" err="1" smtClean="0"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sr-Latn-RS" altLang="sr-Latn-RS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altLang="sr-Latn-RS" dirty="0" err="1" smtClean="0">
                <a:latin typeface="Times New Roman" pitchFamily="18" charset="0"/>
                <a:cs typeface="Times New Roman" pitchFamily="18" charset="0"/>
              </a:rPr>
              <a:t>ible</a:t>
            </a:r>
            <a:endParaRPr lang="en-GB" altLang="sr-Latn-R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Finish No Earlier Then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Finish No Later Then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Must Finish On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Must Start On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Start No Earlier Then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Start No Later </a:t>
            </a: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Then</a:t>
            </a:r>
            <a:endParaRPr lang="sr-Latn-RS" altLang="sr-Latn-R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Do Not </a:t>
            </a: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Level</a:t>
            </a:r>
            <a:endParaRPr lang="sr-Cyrl-RS" altLang="sr-Latn-R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en-GB" altLang="sr-Latn-R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en-GB" altLang="sr-Latn-R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Highest</a:t>
            </a:r>
            <a:endParaRPr lang="en-GB" altLang="sr-Latn-RS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Ver</a:t>
            </a: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High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Higher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High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Medium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Low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Lower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 smtClean="0">
                <a:latin typeface="Times New Roman" pitchFamily="18" charset="0"/>
                <a:cs typeface="Times New Roman" pitchFamily="18" charset="0"/>
              </a:rPr>
              <a:t>Very </a:t>
            </a: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Low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dirty="0">
                <a:latin typeface="Times New Roman" pitchFamily="18" charset="0"/>
                <a:cs typeface="Times New Roman" pitchFamily="18" charset="0"/>
              </a:rPr>
              <a:t>Lowest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endParaRPr lang="sr-Latn-RS" altLang="sr-Latn-R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6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49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Посебни типови активности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b="1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Цикличне активности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Активности које се понављају у одређеним временским интервалима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600" b="1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Активности са фиксним вредностима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Фиксирано време трајања</a:t>
            </a:r>
          </a:p>
          <a:p>
            <a:pPr lvl="1"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ru-RU" altLang="sr-Latn-RS" sz="2200" dirty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Фиксна </a:t>
            </a:r>
            <a:r>
              <a:rPr lang="ru-RU" altLang="sr-Latn-RS" sz="2200" dirty="0" smtClean="0">
                <a:solidFill>
                  <a:srgbClr val="161616"/>
                </a:solidFill>
                <a:latin typeface="Times New Roman" pitchFamily="18" charset="0"/>
                <a:cs typeface="Times New Roman" pitchFamily="18" charset="0"/>
              </a:rPr>
              <a:t>цена</a:t>
            </a:r>
            <a:endParaRPr lang="ru-RU" altLang="sr-Latn-RS" sz="2200" dirty="0">
              <a:solidFill>
                <a:srgbClr val="16161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7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90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Формирање мрежног плана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8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graphicFrame>
        <p:nvGraphicFramePr>
          <p:cNvPr id="6" name="Object 4"/>
          <p:cNvGraphicFramePr>
            <a:graphicFrameLocks noGrp="1"/>
          </p:cNvGraphicFramePr>
          <p:nvPr>
            <p:ph idx="1"/>
            <p:extLst/>
          </p:nvPr>
        </p:nvGraphicFramePr>
        <p:xfrm>
          <a:off x="540543" y="2133600"/>
          <a:ext cx="8062913" cy="371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Microsoft Excel Worksheet" r:id="rId3" imgW="6774180" imgH="2209800" progId="ExcelWorksheet">
                  <p:link updateAutomatic="1"/>
                </p:oleObj>
              </mc:Choice>
              <mc:Fallback>
                <p:oleObj name="Microsoft Excel Worksheet" r:id="rId3" imgW="6774180" imgH="2209800" progId="ExcelWorksheet">
                  <p:link updateAutomatic="1"/>
                  <p:pic>
                    <p:nvPicPr>
                      <p:cNvPr id="6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543" y="2133600"/>
                        <a:ext cx="8062913" cy="371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866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RS" altLang="sr-Latn-RS" sz="3000" b="1" dirty="0" smtClean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Типови веза активности</a:t>
            </a:r>
            <a:endParaRPr lang="en-US" altLang="sr-Latn-RS" sz="3000" b="1" dirty="0" smtClean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31800" y="1260475"/>
            <a:ext cx="7920038" cy="5213350"/>
          </a:xfrm>
        </p:spPr>
        <p:txBody>
          <a:bodyPr rIns="90000"/>
          <a:lstStyle/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latin typeface="Times New Roman" pitchFamily="18" charset="0"/>
                <a:cs typeface="Times New Roman" pitchFamily="18" charset="0"/>
              </a:rPr>
              <a:t>Finish-to-Start (FS)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latin typeface="Times New Roman" pitchFamily="18" charset="0"/>
                <a:cs typeface="Times New Roman" pitchFamily="18" charset="0"/>
              </a:rPr>
              <a:t>Start-to-Start (SS)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latin typeface="Times New Roman" pitchFamily="18" charset="0"/>
                <a:cs typeface="Times New Roman" pitchFamily="18" charset="0"/>
              </a:rPr>
              <a:t>Finish-to-Finish (FF)</a:t>
            </a:r>
          </a:p>
          <a:p>
            <a:pPr eaLnBrk="1" hangingPunct="1">
              <a:spcBef>
                <a:spcPct val="30000"/>
              </a:spcBef>
              <a:spcAft>
                <a:spcPct val="25000"/>
              </a:spcAft>
              <a:buClrTx/>
              <a:buFont typeface="Arial" charset="0"/>
              <a:buChar char="•"/>
              <a:defRPr/>
            </a:pPr>
            <a:r>
              <a:rPr lang="en-GB" altLang="sr-Latn-RS" sz="2600" dirty="0">
                <a:latin typeface="Times New Roman" pitchFamily="18" charset="0"/>
                <a:cs typeface="Times New Roman" pitchFamily="18" charset="0"/>
              </a:rPr>
              <a:t>Start-to-Finish (SF</a:t>
            </a:r>
            <a:r>
              <a:rPr lang="en-GB" altLang="sr-Latn-RS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sr-Cyrl-RS" altLang="sr-Latn-R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30000"/>
              </a:spcBef>
              <a:spcAft>
                <a:spcPct val="25000"/>
              </a:spcAft>
              <a:buClrTx/>
              <a:buNone/>
              <a:defRPr/>
            </a:pPr>
            <a:r>
              <a:rPr lang="ru-RU" altLang="sr-Latn-RS" sz="2600" dirty="0" smtClean="0">
                <a:latin typeface="Times New Roman" pitchFamily="18" charset="0"/>
                <a:cs typeface="Times New Roman" pitchFamily="18" charset="0"/>
              </a:rPr>
              <a:t>Сваки од ових типова веза може имати кашњење (</a:t>
            </a:r>
            <a:r>
              <a:rPr lang="en-GB" altLang="sr-Latn-RS" sz="2600" dirty="0" smtClean="0">
                <a:latin typeface="Times New Roman" pitchFamily="18" charset="0"/>
                <a:cs typeface="Times New Roman" pitchFamily="18" charset="0"/>
              </a:rPr>
              <a:t>Lag</a:t>
            </a:r>
            <a:r>
              <a:rPr lang="sr-Cyrl-RS" altLang="sr-Latn-RS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altLang="sr-Latn-RS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0BC47090-F04E-4C81-A0A8-FC50C143D3B0}" type="slidenum">
              <a:rPr lang="en-US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9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66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Уговарање извођења грађевинских радова" id="{2FCCC567-C779-47EF-9213-3214ECEB1565}" vid="{82794C7F-491F-4D65-A912-F41BC08270A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4490</TotalTime>
  <Words>1216</Words>
  <Application>Microsoft Office PowerPoint</Application>
  <PresentationFormat>On-screen Show (4:3)</PresentationFormat>
  <Paragraphs>319</Paragraphs>
  <Slides>44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6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Parallax</vt:lpstr>
      <vt:lpstr>C:\Users\Toshiba\Desktop\srediti\[aktivnosti i resursi.xls]karta tehnolo[kog procesa!R1C1:R59C13</vt:lpstr>
      <vt:lpstr>C:\Users\Toshiba\Desktop\srediti\[aktivnosti i resursi.xls]Mrezni plan!R1C1:R14C12</vt:lpstr>
      <vt:lpstr>C:\Users\Toshiba\Desktop\srediti\[aktivnosti i resursi.xls]Materijal!R1C1:R14C9</vt:lpstr>
      <vt:lpstr>C:\Users\Toshiba\Desktop\srediti\[aktivnosti i resursi.xls]Mehanizacija!R1C1:R8C9</vt:lpstr>
      <vt:lpstr>C:\Users\Toshiba\Desktop\srediti\[aktivnosti i resursi.xls]Radna snaga!R2C1:R15C8</vt:lpstr>
      <vt:lpstr>C:\Users\Toshiba\Desktop\srediti\[aktivnosti i resursi.xls]Konflikti!R1C1:R9C5</vt:lpstr>
      <vt:lpstr>Мрежно планирање</vt:lpstr>
      <vt:lpstr>Основне фазе у изради планова</vt:lpstr>
      <vt:lpstr>Поступак израде планова</vt:lpstr>
      <vt:lpstr>Дефинисање технологије</vt:lpstr>
      <vt:lpstr>Дефинисање активности</vt:lpstr>
      <vt:lpstr>Ограничења и приоритети</vt:lpstr>
      <vt:lpstr>Посебни типови активности</vt:lpstr>
      <vt:lpstr>Формирање мрежног плана</vt:lpstr>
      <vt:lpstr>Типови веза активности</vt:lpstr>
      <vt:lpstr>Прелиминарни прорачун мрежног плана</vt:lpstr>
      <vt:lpstr>Прорачун напред-назад</vt:lpstr>
      <vt:lpstr>Прорачун напред-назад</vt:lpstr>
      <vt:lpstr>Детаљна анализа времена</vt:lpstr>
      <vt:lpstr>Спецификација потреба у ресурсима</vt:lpstr>
      <vt:lpstr>Спецификација потреба у ресурсима механизација и радна снага</vt:lpstr>
      <vt:lpstr>Направити унакрсне табеле активности - ресурси</vt:lpstr>
      <vt:lpstr>Направити унакрсне табеле активности - ресурси</vt:lpstr>
      <vt:lpstr>Направити унакрсне табеле активности - ресурси</vt:lpstr>
      <vt:lpstr>Прорачун мрежног плана</vt:lpstr>
      <vt:lpstr>Оптимизација мрежног плана</vt:lpstr>
      <vt:lpstr>Формирање базног пројекта</vt:lpstr>
      <vt:lpstr>Дефинисање стандардних серија извештаја</vt:lpstr>
      <vt:lpstr>Дефинисање стандардних серија извештаја</vt:lpstr>
      <vt:lpstr>Систем евиденције и контроле (повратне информације са градилишта)</vt:lpstr>
      <vt:lpstr>Конфликти у мрежном плану</vt:lpstr>
      <vt:lpstr>Конфликти у мрежном плану</vt:lpstr>
      <vt:lpstr>Конфликти у мрежном плану</vt:lpstr>
      <vt:lpstr>Конфликти у мрежном плану</vt:lpstr>
      <vt:lpstr>Теорија поузданости</vt:lpstr>
      <vt:lpstr>Увођење теорије вероватноће</vt:lpstr>
      <vt:lpstr>Утицај на остале пројекте</vt:lpstr>
      <vt:lpstr>Управљање инвестиционим пројектом</vt:lpstr>
      <vt:lpstr>Праћење реализације</vt:lpstr>
      <vt:lpstr>Праћење реализације</vt:lpstr>
      <vt:lpstr>Ажурирање мрежног плана</vt:lpstr>
      <vt:lpstr>Поређење са базним планом</vt:lpstr>
      <vt:lpstr>Поређење са базним планом</vt:lpstr>
      <vt:lpstr>Поређење са базним планом</vt:lpstr>
      <vt:lpstr>Замке при поређењу са базним планом</vt:lpstr>
      <vt:lpstr>Cash flow control (контрола протока новца)</vt:lpstr>
      <vt:lpstr>Cash flow control (контрола протока новца)</vt:lpstr>
      <vt:lpstr>S крива</vt:lpstr>
      <vt:lpstr>Програми за мрежно планирање</vt:lpstr>
      <vt:lpstr>Информациони систем компаније</vt:lpstr>
    </vt:vector>
  </TitlesOfParts>
  <Company>Cirovic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Goran</dc:creator>
  <cp:lastModifiedBy>Goran</cp:lastModifiedBy>
  <cp:revision>209</cp:revision>
  <dcterms:created xsi:type="dcterms:W3CDTF">2002-04-24T16:57:43Z</dcterms:created>
  <dcterms:modified xsi:type="dcterms:W3CDTF">2020-12-01T15:01:15Z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464568</vt:lpwstr>
  </property>
  <property fmtid="{D5CDD505-2E9C-101B-9397-08002B2CF9AE}" pid="3" name="NXPowerLiteSettings">
    <vt:lpwstr>C700052003A000</vt:lpwstr>
  </property>
  <property fmtid="{D5CDD505-2E9C-101B-9397-08002B2CF9AE}" pid="4" name="NXPowerLiteVersion">
    <vt:lpwstr>D8.0.4</vt:lpwstr>
  </property>
</Properties>
</file>