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0"/>
  </p:notesMasterIdLst>
  <p:handoutMasterIdLst>
    <p:handoutMasterId r:id="rId41"/>
  </p:handoutMasterIdLst>
  <p:sldIdLst>
    <p:sldId id="390" r:id="rId2"/>
    <p:sldId id="376" r:id="rId3"/>
    <p:sldId id="388" r:id="rId4"/>
    <p:sldId id="389" r:id="rId5"/>
    <p:sldId id="391" r:id="rId6"/>
    <p:sldId id="392" r:id="rId7"/>
    <p:sldId id="425" r:id="rId8"/>
    <p:sldId id="394" r:id="rId9"/>
    <p:sldId id="395" r:id="rId10"/>
    <p:sldId id="396" r:id="rId11"/>
    <p:sldId id="397" r:id="rId12"/>
    <p:sldId id="398" r:id="rId13"/>
    <p:sldId id="399" r:id="rId14"/>
    <p:sldId id="400" r:id="rId15"/>
    <p:sldId id="401" r:id="rId16"/>
    <p:sldId id="402" r:id="rId17"/>
    <p:sldId id="403" r:id="rId18"/>
    <p:sldId id="404" r:id="rId19"/>
    <p:sldId id="405" r:id="rId20"/>
    <p:sldId id="406" r:id="rId21"/>
    <p:sldId id="407" r:id="rId22"/>
    <p:sldId id="408" r:id="rId23"/>
    <p:sldId id="409" r:id="rId24"/>
    <p:sldId id="410" r:id="rId25"/>
    <p:sldId id="411" r:id="rId26"/>
    <p:sldId id="415" r:id="rId27"/>
    <p:sldId id="412" r:id="rId28"/>
    <p:sldId id="413" r:id="rId29"/>
    <p:sldId id="414" r:id="rId30"/>
    <p:sldId id="419" r:id="rId31"/>
    <p:sldId id="420" r:id="rId32"/>
    <p:sldId id="416" r:id="rId33"/>
    <p:sldId id="417" r:id="rId34"/>
    <p:sldId id="418" r:id="rId35"/>
    <p:sldId id="421" r:id="rId36"/>
    <p:sldId id="422" r:id="rId37"/>
    <p:sldId id="423" r:id="rId38"/>
    <p:sldId id="424" r:id="rId3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2" autoAdjust="0"/>
    <p:restoredTop sz="94364" autoAdjust="0"/>
  </p:normalViewPr>
  <p:slideViewPr>
    <p:cSldViewPr>
      <p:cViewPr varScale="1">
        <p:scale>
          <a:sx n="78" d="100"/>
          <a:sy n="78" d="100"/>
        </p:scale>
        <p:origin x="-102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9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B61EDCB-3552-4095-864F-AAF7744052E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31482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083E2D3-44B0-4D7A-87F3-C13851AF4D06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95398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03200" y="0"/>
            <a:ext cx="3778250" cy="6858000"/>
            <a:chOff x="203200" y="0"/>
            <a:chExt cx="3778250" cy="6858001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>
                <a:gd name="T0" fmla="*/ 0 w 860"/>
                <a:gd name="T1" fmla="*/ 3881438 h 2502"/>
                <a:gd name="T2" fmla="*/ 361950 w 860"/>
                <a:gd name="T3" fmla="*/ 3971925 h 2502"/>
                <a:gd name="T4" fmla="*/ 1365250 w 860"/>
                <a:gd name="T5" fmla="*/ 0 h 2502"/>
                <a:gd name="T6" fmla="*/ 984250 w 860"/>
                <a:gd name="T7" fmla="*/ 0 h 2502"/>
                <a:gd name="T8" fmla="*/ 0 w 860"/>
                <a:gd name="T9" fmla="*/ 3881438 h 25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03200" y="0"/>
              <a:ext cx="1336675" cy="3862389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8"/>
            <p:cNvSpPr/>
            <p:nvPr/>
          </p:nvSpPr>
          <p:spPr bwMode="auto">
            <a:xfrm>
              <a:off x="207963" y="3776664"/>
              <a:ext cx="1936750" cy="3081337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9"/>
            <p:cNvSpPr/>
            <p:nvPr/>
          </p:nvSpPr>
          <p:spPr bwMode="auto">
            <a:xfrm>
              <a:off x="646113" y="3886201"/>
              <a:ext cx="2373312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0"/>
            <p:cNvSpPr/>
            <p:nvPr/>
          </p:nvSpPr>
          <p:spPr bwMode="auto">
            <a:xfrm>
              <a:off x="641350" y="3881439"/>
              <a:ext cx="3340100" cy="2976562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1"/>
            <p:cNvSpPr/>
            <p:nvPr/>
          </p:nvSpPr>
          <p:spPr bwMode="auto">
            <a:xfrm>
              <a:off x="203200" y="3771901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1" name="Freeform 12"/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361950 w 228"/>
              <a:gd name="T1" fmla="*/ 90488 h 57"/>
              <a:gd name="T2" fmla="*/ 0 w 228"/>
              <a:gd name="T3" fmla="*/ 0 h 57"/>
              <a:gd name="T4" fmla="*/ 352425 w 228"/>
              <a:gd name="T5" fmla="*/ 85725 h 57"/>
              <a:gd name="T6" fmla="*/ 361950 w 228"/>
              <a:gd name="T7" fmla="*/ 90488 h 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3"/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61912 w 39"/>
              <a:gd name="T3" fmla="*/ 80963 h 51"/>
              <a:gd name="T4" fmla="*/ 4762 w 39"/>
              <a:gd name="T5" fmla="*/ 0 h 51"/>
              <a:gd name="T6" fmla="*/ 0 w 39"/>
              <a:gd name="T7" fmla="*/ 0 h 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263" y="6116638"/>
            <a:ext cx="360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1C92F-EA66-4757-867B-6CB3D7BC7E0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2166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79A06-9E5B-4A5C-BF8D-C8D7B1A9CEF7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78222242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092C-C3E9-43BE-A472-70ACE228B06F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50580709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C6BDA-957F-45A0-B8AB-4B9125FB54F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7877190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D477A-E544-44DC-AADD-77F044F4FBF4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3178673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B2F58-CE04-4EB8-A0A1-41779BA3114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9134395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A5633-BB4F-4FF0-BE93-F3A899A35948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0339066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B09C6-65A6-41A3-ABE3-B8574B2800A9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459369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6724B-9F98-41E0-9D28-F15EDB01CCAA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0358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3263" y="6108700"/>
            <a:ext cx="53133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84111-89D9-4604-BA66-3FCF9261CF3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7853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62D48-A62F-41E4-B4D1-99884B116446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5113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3A861-8227-43BF-B7DA-3882B06CC39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432929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4163-FAE8-49A9-B501-6B53FD90C22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685140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1FC7F-F76C-49BC-A6D1-0C3ACE8C28A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8733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9C075-2CD7-490B-8A78-383E9745DBDA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3674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3769E-88C2-4369-8A45-C670E6FF17E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70610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73939-9A96-41E2-808E-667930F9558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7374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/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4972050 h 3333"/>
                <a:gd name="T2" fmla="*/ 0 w 676"/>
                <a:gd name="T3" fmla="*/ 5257800 h 3333"/>
                <a:gd name="T4" fmla="*/ 200025 w 676"/>
                <a:gd name="T5" fmla="*/ 5291138 h 3333"/>
                <a:gd name="T6" fmla="*/ 1073150 w 676"/>
                <a:gd name="T7" fmla="*/ 0 h 3333"/>
                <a:gd name="T8" fmla="*/ 815975 w 676"/>
                <a:gd name="T9" fmla="*/ 0 h 3333"/>
                <a:gd name="T10" fmla="*/ 0 w 676"/>
                <a:gd name="T11" fmla="*/ 4972050 h 33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Edit Master text styles</a:t>
            </a:r>
          </a:p>
          <a:p>
            <a:pPr lvl="1"/>
            <a:r>
              <a:rPr lang="en-US" altLang="sr-Latn-RS" smtClean="0"/>
              <a:t>Second level</a:t>
            </a:r>
          </a:p>
          <a:p>
            <a:pPr lvl="2"/>
            <a:r>
              <a:rPr lang="en-US" altLang="sr-Latn-RS" smtClean="0"/>
              <a:t>Third level</a:t>
            </a:r>
          </a:p>
          <a:p>
            <a:pPr lvl="3"/>
            <a:r>
              <a:rPr lang="en-US" altLang="sr-Latn-RS" smtClean="0"/>
              <a:t>Fourth level</a:t>
            </a:r>
          </a:p>
          <a:p>
            <a:pPr lvl="4"/>
            <a:r>
              <a:rPr lang="en-US" altLang="sr-Latn-R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FE3D166-05DE-4DAA-88CF-AD5AE546514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CIKLOGRAM!R1C1:R10C10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karta%20tehnolo%5bkog%20procesa!R1C1:R59C13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Mrezni%20plan!R1C1:R14C1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Usko%20grlo!R1C1:R14C14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Mrezni%20plan!R1C1:R14C1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Book2%5dSheet1!R1C1:R16C4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Materijal!R1C1:R14C9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Mehanizacija!R1C1:R8C9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6.wmf"/><Relationship Id="rId5" Type="http://schemas.openxmlformats.org/officeDocument/2006/relationships/oleObject" Target="file:///C:\Users\Toshiba\Desktop\srediti\%5baktivnosti%20i%20resursi.xls%5dRadna%20snaga!R2C1:R15C8" TargetMode="External"/><Relationship Id="rId4" Type="http://schemas.openxmlformats.org/officeDocument/2006/relationships/image" Target="../media/image15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naca\faks\posao\Upravljanje%20investicijama\%5baktivnosti%20i%20resursi.xls%5dMrezni%20plan!R1C1:R14C1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905000"/>
            <a:ext cx="6947127" cy="1354666"/>
          </a:xfrm>
        </p:spPr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Мрежно планирање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1C92F-EA66-4757-867B-6CB3D7BC7E03}" type="slidenum">
              <a:rPr lang="en-US" altLang="sr-Latn-RS" smtClean="0"/>
              <a:pPr>
                <a:defRPr/>
              </a:pPr>
              <a:t>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6326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Графички планови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601663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Ортогонални графички планови (циклограми)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10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5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7821738"/>
              </p:ext>
            </p:extLst>
          </p:nvPr>
        </p:nvGraphicFramePr>
        <p:xfrm>
          <a:off x="689769" y="1862137"/>
          <a:ext cx="7404100" cy="4988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Microsoft Excel Worksheet" r:id="rId3" imgW="4410024" imgH="3105046" progId="ExcelWorksheet">
                  <p:link updateAutomatic="1"/>
                </p:oleObj>
              </mc:Choice>
              <mc:Fallback>
                <p:oleObj name="Microsoft Excel Worksheet" r:id="rId3" imgW="4410024" imgH="3105046" progId="ExcelWorksheet">
                  <p:link updateAutomatic="1"/>
                  <p:pic>
                    <p:nvPicPr>
                      <p:cNvPr id="2560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769" y="1862137"/>
                        <a:ext cx="7404100" cy="4988935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30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Основни принципи планирања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Одредити рационалан и потребан ниво планирања и праћења појединих фаза пројекта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Треба тежити ка што већој паралелизацији радова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Укључивање ресурса треба да буде поступно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Коришћење свих важнијих ресурса треба да буде континуално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b="1" dirty="0">
                <a:latin typeface="Times New Roman" pitchFamily="18" charset="0"/>
                <a:cs typeface="Times New Roman" pitchFamily="18" charset="0"/>
              </a:rPr>
              <a:t>План мора да буде </a:t>
            </a:r>
            <a:r>
              <a:rPr lang="ru-RU" altLang="sr-Latn-RS" sz="2600" b="1" dirty="0" smtClean="0">
                <a:latin typeface="Times New Roman" pitchFamily="18" charset="0"/>
                <a:cs typeface="Times New Roman" pitchFamily="18" charset="0"/>
              </a:rPr>
              <a:t>реалан</a:t>
            </a:r>
            <a:endParaRPr lang="ru-RU" altLang="sr-Latn-R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11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63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Основне фазе у издради планова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Latn-RS" altLang="sr-Latn-RS" sz="2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altLang="sr-Latn-R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sr-Latn-RS" sz="2600" b="1" dirty="0">
                <a:latin typeface="Times New Roman" pitchFamily="18" charset="0"/>
                <a:cs typeface="Times New Roman" pitchFamily="18" charset="0"/>
              </a:rPr>
              <a:t>ФАЗА - Анализа структуре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анализа технолошког процеса и формирење мрежног плана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Latn-RS" altLang="sr-Latn-RS" sz="26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altLang="sr-Latn-R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sr-Latn-RS" sz="2600" b="1" dirty="0">
                <a:latin typeface="Times New Roman" pitchFamily="18" charset="0"/>
                <a:cs typeface="Times New Roman" pitchFamily="18" charset="0"/>
              </a:rPr>
              <a:t>ФАЗА - Анализа времена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Свакој активности у пројекту се додељује време извршења (тзв. нормално време)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Latn-RS" altLang="sr-Latn-RS" sz="2600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altLang="sr-Latn-R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sr-Latn-RS" sz="2600" b="1" dirty="0">
                <a:latin typeface="Times New Roman" pitchFamily="18" charset="0"/>
                <a:cs typeface="Times New Roman" pitchFamily="18" charset="0"/>
              </a:rPr>
              <a:t>ФАЗА - Оптимизација плана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Проучавање односа трошкови - време и оптимизација у итерацијама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ru-RU" altLang="sr-Latn-R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12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02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Основни принципи планирања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3689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Детаљно упознавање задатка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Дефинисање технологије извођења радова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Издвајање појединачних активности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Утврђивање логичног распореда (веза)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Одређивање радног времена и календара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Спецификација потреба у ресурсима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Прорачун времена трајања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Термин план целог пројекта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Оптимизација плана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300" dirty="0">
                <a:latin typeface="Times New Roman" pitchFamily="18" charset="0"/>
                <a:cs typeface="Times New Roman" pitchFamily="18" charset="0"/>
              </a:rPr>
              <a:t>Успостављање механизама контроле извршења </a:t>
            </a:r>
            <a:r>
              <a:rPr lang="ru-RU" altLang="sr-Latn-RS" sz="2300" dirty="0" smtClean="0">
                <a:latin typeface="Times New Roman" pitchFamily="18" charset="0"/>
                <a:cs typeface="Times New Roman" pitchFamily="18" charset="0"/>
              </a:rPr>
              <a:t>плана</a:t>
            </a:r>
            <a:endParaRPr lang="ru-RU" altLang="sr-Latn-R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13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7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Поступак израде планова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5975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b="1" dirty="0">
                <a:latin typeface="Times New Roman" pitchFamily="18" charset="0"/>
                <a:cs typeface="Times New Roman" pitchFamily="18" charset="0"/>
              </a:rPr>
              <a:t>Детаљно упознавање задатка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b="1" dirty="0">
                <a:latin typeface="Times New Roman" pitchFamily="18" charset="0"/>
                <a:cs typeface="Times New Roman" pitchFamily="18" charset="0"/>
              </a:rPr>
              <a:t>Инвестиционо техничке </a:t>
            </a:r>
            <a:r>
              <a:rPr lang="ru-RU" altLang="sr-Latn-RS" sz="2200" b="1" dirty="0" smtClean="0">
                <a:latin typeface="Times New Roman" pitchFamily="18" charset="0"/>
                <a:cs typeface="Times New Roman" pitchFamily="18" charset="0"/>
              </a:rPr>
              <a:t>документације:</a:t>
            </a:r>
            <a:endParaRPr lang="ru-RU" altLang="sr-Latn-RS" sz="2200" b="1" dirty="0">
              <a:latin typeface="Times New Roman" pitchFamily="18" charset="0"/>
              <a:cs typeface="Times New Roman" pitchFamily="18" charset="0"/>
            </a:endParaRP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latin typeface="Times New Roman" pitchFamily="18" charset="0"/>
                <a:cs typeface="Times New Roman" pitchFamily="18" charset="0"/>
              </a:rPr>
              <a:t>архитектонско грађевински пројекти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latin typeface="Times New Roman" pitchFamily="18" charset="0"/>
                <a:cs typeface="Times New Roman" pitchFamily="18" charset="0"/>
              </a:rPr>
              <a:t>пројекти инсталација и опреме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latin typeface="Times New Roman" pitchFamily="18" charset="0"/>
                <a:cs typeface="Times New Roman" pitchFamily="18" charset="0"/>
              </a:rPr>
              <a:t>пројекат технологије и организације грађења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b="1" dirty="0" smtClean="0">
                <a:latin typeface="Times New Roman" pitchFamily="18" charset="0"/>
                <a:cs typeface="Times New Roman" pitchFamily="18" charset="0"/>
              </a:rPr>
              <a:t>Услови </a:t>
            </a:r>
            <a:r>
              <a:rPr lang="ru-RU" altLang="sr-Latn-RS" sz="2200" b="1" dirty="0">
                <a:latin typeface="Times New Roman" pitchFamily="18" charset="0"/>
                <a:cs typeface="Times New Roman" pitchFamily="18" charset="0"/>
              </a:rPr>
              <a:t>у којима ће се </a:t>
            </a:r>
            <a:r>
              <a:rPr lang="ru-RU" altLang="sr-Latn-RS" sz="2200" b="1" dirty="0" smtClean="0">
                <a:latin typeface="Times New Roman" pitchFamily="18" charset="0"/>
                <a:cs typeface="Times New Roman" pitchFamily="18" charset="0"/>
              </a:rPr>
              <a:t>радити:</a:t>
            </a:r>
            <a:endParaRPr lang="ru-RU" altLang="sr-Latn-RS" sz="2200" b="1" dirty="0">
              <a:latin typeface="Times New Roman" pitchFamily="18" charset="0"/>
              <a:cs typeface="Times New Roman" pitchFamily="18" charset="0"/>
            </a:endParaRP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latin typeface="Times New Roman" pitchFamily="18" charset="0"/>
                <a:cs typeface="Times New Roman" pitchFamily="18" charset="0"/>
              </a:rPr>
              <a:t>климатско-метеоролошки 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latin typeface="Times New Roman" pitchFamily="18" charset="0"/>
                <a:cs typeface="Times New Roman" pitchFamily="18" charset="0"/>
              </a:rPr>
              <a:t>геолошко геомеханички, топографски 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latin typeface="Times New Roman" pitchFamily="18" charset="0"/>
                <a:cs typeface="Times New Roman" pitchFamily="18" charset="0"/>
              </a:rPr>
              <a:t>хидролошки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latin typeface="Times New Roman" pitchFamily="18" charset="0"/>
                <a:cs typeface="Times New Roman" pitchFamily="18" charset="0"/>
              </a:rPr>
              <a:t>услови за снабдевање градилишта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latin typeface="Times New Roman" pitchFamily="18" charset="0"/>
                <a:cs typeface="Times New Roman" pitchFamily="18" charset="0"/>
              </a:rPr>
              <a:t>административни прописи земље у којој се </a:t>
            </a:r>
            <a:r>
              <a:rPr lang="ru-RU" altLang="sr-Latn-RS" sz="2200" dirty="0" smtClean="0">
                <a:latin typeface="Times New Roman" pitchFamily="18" charset="0"/>
                <a:cs typeface="Times New Roman" pitchFamily="18" charset="0"/>
              </a:rPr>
              <a:t>ради</a:t>
            </a:r>
            <a:endParaRPr lang="ru-RU" altLang="sr-Latn-R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14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61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7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Дефинисање технологије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15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731505"/>
              </p:ext>
            </p:extLst>
          </p:nvPr>
        </p:nvGraphicFramePr>
        <p:xfrm>
          <a:off x="2048359" y="904145"/>
          <a:ext cx="5047281" cy="59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Microsoft Excel Worksheet" r:id="rId3" imgW="7880604" imgH="9273540" progId="ExcelWorksheet">
                  <p:link updateAutomatic="1"/>
                </p:oleObj>
              </mc:Choice>
              <mc:Fallback>
                <p:oleObj name="Microsoft Excel Worksheet" r:id="rId3" imgW="7880604" imgH="9273540" progId="ExcelWorksheet">
                  <p:link updateAutomatic="1"/>
                  <p:pic>
                    <p:nvPicPr>
                      <p:cNvPr id="3072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359" y="904145"/>
                        <a:ext cx="5047281" cy="5940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581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Дефинисање активности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Одређивање глобалних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Издвајање појединачних активности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Постављање репера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altLang="sr-Latn-RS" sz="2600" dirty="0" smtClean="0">
                <a:latin typeface="Times New Roman" pitchFamily="18" charset="0"/>
                <a:cs typeface="Times New Roman" pitchFamily="18" charset="0"/>
              </a:rPr>
              <a:t>Milestone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Кодирање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активности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16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8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Ограничења и приоритети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762000"/>
            <a:ext cx="7920038" cy="6096000"/>
          </a:xfrm>
        </p:spPr>
        <p:txBody>
          <a:bodyPr rIns="90000" numCol="2"/>
          <a:lstStyle/>
          <a:p>
            <a:pPr marL="0" indent="0" eaLnBrk="1" hangingPunct="1">
              <a:spcBef>
                <a:spcPct val="30000"/>
              </a:spcBef>
              <a:spcAft>
                <a:spcPct val="25000"/>
              </a:spcAft>
              <a:buClrTx/>
              <a:buNone/>
              <a:defRPr/>
            </a:pPr>
            <a:r>
              <a:rPr lang="sr-Cyrl-RS" altLang="sr-Latn-RS" dirty="0" smtClean="0">
                <a:latin typeface="Times New Roman" pitchFamily="18" charset="0"/>
                <a:cs typeface="Times New Roman" pitchFamily="18" charset="0"/>
              </a:rPr>
              <a:t>Почетак и крај:</a:t>
            </a:r>
            <a:endParaRPr lang="sr-Latn-RS" altLang="sr-Latn-R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Late as </a:t>
            </a:r>
            <a:r>
              <a:rPr lang="en-GB" altLang="sr-Latn-RS" dirty="0" err="1" smtClean="0"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sr-Latn-RS" altLang="sr-Latn-R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sr-Latn-RS" dirty="0" err="1" smtClean="0">
                <a:latin typeface="Times New Roman" pitchFamily="18" charset="0"/>
                <a:cs typeface="Times New Roman" pitchFamily="18" charset="0"/>
              </a:rPr>
              <a:t>ible</a:t>
            </a:r>
            <a:endParaRPr lang="en-GB" altLang="sr-Latn-R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As Soon as </a:t>
            </a:r>
            <a:r>
              <a:rPr lang="en-GB" altLang="sr-Latn-RS" dirty="0" err="1" smtClean="0"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sr-Latn-RS" altLang="sr-Latn-R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sr-Latn-RS" dirty="0" err="1" smtClean="0">
                <a:latin typeface="Times New Roman" pitchFamily="18" charset="0"/>
                <a:cs typeface="Times New Roman" pitchFamily="18" charset="0"/>
              </a:rPr>
              <a:t>ible</a:t>
            </a:r>
            <a:endParaRPr lang="en-GB" altLang="sr-Latn-R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Finish No Earlier Then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Finish No Later Then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Must Finish On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Must Start On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Start No Earlier Then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Start No Later </a:t>
            </a: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Then</a:t>
            </a:r>
            <a:endParaRPr lang="sr-Latn-RS" altLang="sr-Latn-R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Do Not </a:t>
            </a:r>
            <a:r>
              <a:rPr lang="en-GB" altLang="sr-Latn-RS" dirty="0" err="1" smtClean="0">
                <a:latin typeface="Times New Roman" pitchFamily="18" charset="0"/>
                <a:cs typeface="Times New Roman" pitchFamily="18" charset="0"/>
              </a:rPr>
              <a:t>Lavel</a:t>
            </a:r>
            <a:endParaRPr lang="sr-Cyrl-RS" altLang="sr-Latn-R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en-GB" altLang="sr-Latn-R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en-GB" altLang="sr-Latn-R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Highest</a:t>
            </a:r>
            <a:endParaRPr lang="en-GB" altLang="sr-Latn-R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Ver</a:t>
            </a: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High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Higher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High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Medium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Low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Lower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Very </a:t>
            </a: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Low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Lowest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sr-Latn-RS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17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97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Формирање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18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6" name="Object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729706"/>
              </p:ext>
            </p:extLst>
          </p:nvPr>
        </p:nvGraphicFramePr>
        <p:xfrm>
          <a:off x="540543" y="2133600"/>
          <a:ext cx="8062913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Microsoft Excel Worksheet" r:id="rId3" imgW="6774180" imgH="2209800" progId="ExcelWorksheet">
                  <p:link updateAutomatic="1"/>
                </p:oleObj>
              </mc:Choice>
              <mc:Fallback>
                <p:oleObj name="Microsoft Excel Worksheet" r:id="rId3" imgW="6774180" imgH="2209800" progId="ExcelWorksheet">
                  <p:link updateAutomatic="1"/>
                  <p:pic>
                    <p:nvPicPr>
                      <p:cNvPr id="33796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43" y="2133600"/>
                        <a:ext cx="8062913" cy="3711575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993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Типови веза активности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latin typeface="Times New Roman" pitchFamily="18" charset="0"/>
                <a:cs typeface="Times New Roman" pitchFamily="18" charset="0"/>
              </a:rPr>
              <a:t>Finish-to-Start (FS)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latin typeface="Times New Roman" pitchFamily="18" charset="0"/>
                <a:cs typeface="Times New Roman" pitchFamily="18" charset="0"/>
              </a:rPr>
              <a:t>Start-to-Start (SS)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latin typeface="Times New Roman" pitchFamily="18" charset="0"/>
                <a:cs typeface="Times New Roman" pitchFamily="18" charset="0"/>
              </a:rPr>
              <a:t>Finish-to-Finish (FF)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latin typeface="Times New Roman" pitchFamily="18" charset="0"/>
                <a:cs typeface="Times New Roman" pitchFamily="18" charset="0"/>
              </a:rPr>
              <a:t>Start-to-Finish (SF</a:t>
            </a:r>
            <a:r>
              <a:rPr lang="en-GB" altLang="sr-Latn-RS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sr-Cyrl-RS" altLang="sr-Latn-R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30000"/>
              </a:spcBef>
              <a:spcAft>
                <a:spcPct val="25000"/>
              </a:spcAft>
              <a:buClrTx/>
              <a:buNone/>
              <a:defRPr/>
            </a:pP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Сваки од ових типова веза може имати кашњење (</a:t>
            </a:r>
            <a:r>
              <a:rPr lang="en-GB" altLang="sr-Latn-RS" sz="2600" dirty="0" smtClean="0">
                <a:latin typeface="Times New Roman" pitchFamily="18" charset="0"/>
                <a:cs typeface="Times New Roman" pitchFamily="18" charset="0"/>
              </a:rPr>
              <a:t>Lag</a:t>
            </a:r>
            <a:r>
              <a:rPr lang="sr-Cyrl-RS" altLang="sr-Latn-RS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sr-Latn-RS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19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48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6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Основни појмови</a:t>
            </a:r>
            <a:endParaRPr lang="en-US" altLang="sr-Latn-RS" sz="36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Инвестициони пројекат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Активност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Ресурс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Критични пут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Временске резерве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Cash flow control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(контрола </a:t>
            </a: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протока новца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Уско грло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20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45269"/>
              </p:ext>
            </p:extLst>
          </p:nvPr>
        </p:nvGraphicFramePr>
        <p:xfrm>
          <a:off x="292100" y="2057400"/>
          <a:ext cx="8559800" cy="3853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Microsoft Excel Worksheet" r:id="rId3" imgW="8020812" imgH="2209800" progId="ExcelWorksheet">
                  <p:link updateAutomatic="1"/>
                </p:oleObj>
              </mc:Choice>
              <mc:Fallback>
                <p:oleObj name="Microsoft Excel Worksheet" r:id="rId3" imgW="8020812" imgH="2209800" progId="ExcelWorksheet">
                  <p:link updateAutomatic="1"/>
                  <p:pic>
                    <p:nvPicPr>
                      <p:cNvPr id="35844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" y="2057400"/>
                        <a:ext cx="8559800" cy="3853372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846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Прелиминарни прорачун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Rectangle 3"/>
              <p:cNvSpPr>
                <a:spLocks noGrp="1" noChangeAspect="1" noChangeArrowheads="1"/>
              </p:cNvSpPr>
              <p:nvPr>
                <p:ph idx="1"/>
              </p:nvPr>
            </p:nvSpPr>
            <p:spPr>
              <a:xfrm>
                <a:off x="431800" y="990600"/>
                <a:ext cx="7920038" cy="5867399"/>
              </a:xfrm>
            </p:spPr>
            <p:txBody>
              <a:bodyPr rIns="90000"/>
              <a:lstStyle/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ru-RU" altLang="sr-Latn-RS" sz="2500" b="1" dirty="0" smtClean="0">
                    <a:latin typeface="Times New Roman" pitchFamily="18" charset="0"/>
                    <a:cs typeface="Times New Roman" pitchFamily="18" charset="0"/>
                  </a:rPr>
                  <a:t>Пропачун напред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500" dirty="0" smtClean="0">
                    <a:latin typeface="Times New Roman" pitchFamily="18" charset="0"/>
                    <a:cs typeface="Times New Roman" pitchFamily="18" charset="0"/>
                  </a:rPr>
                  <a:t>ES (earlier start) - </a:t>
                </a:r>
                <a:r>
                  <a:rPr lang="ru-RU" altLang="sr-Latn-RS" sz="2500" dirty="0" smtClean="0">
                    <a:latin typeface="Times New Roman" pitchFamily="18" charset="0"/>
                    <a:cs typeface="Times New Roman" pitchFamily="18" charset="0"/>
                  </a:rPr>
                  <a:t>најранији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почетак	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500" dirty="0" smtClean="0">
                    <a:latin typeface="Times New Roman" pitchFamily="18" charset="0"/>
                    <a:cs typeface="Times New Roman" pitchFamily="18" charset="0"/>
                  </a:rPr>
                  <a:t>EF (earlier finish) - </a:t>
                </a:r>
                <a:r>
                  <a:rPr lang="ru-RU" altLang="sr-Latn-RS" sz="2500" dirty="0" smtClean="0">
                    <a:latin typeface="Times New Roman" pitchFamily="18" charset="0"/>
                    <a:cs typeface="Times New Roman" pitchFamily="18" charset="0"/>
                  </a:rPr>
                  <a:t>најранији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завршетак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ru-RU" altLang="sr-Latn-RS" sz="2500" b="1" dirty="0">
                    <a:latin typeface="Times New Roman" pitchFamily="18" charset="0"/>
                    <a:cs typeface="Times New Roman" pitchFamily="18" charset="0"/>
                  </a:rPr>
                  <a:t>Прорачун назад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500" dirty="0" smtClean="0">
                    <a:latin typeface="Times New Roman" pitchFamily="18" charset="0"/>
                    <a:cs typeface="Times New Roman" pitchFamily="18" charset="0"/>
                  </a:rPr>
                  <a:t>LS( last start) - </a:t>
                </a:r>
                <a:r>
                  <a:rPr lang="ru-RU" altLang="sr-Latn-RS" sz="2500" dirty="0" smtClean="0">
                    <a:latin typeface="Times New Roman" pitchFamily="18" charset="0"/>
                    <a:cs typeface="Times New Roman" pitchFamily="18" charset="0"/>
                  </a:rPr>
                  <a:t>најкаснији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почетак		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500" dirty="0" smtClean="0">
                    <a:latin typeface="Times New Roman" pitchFamily="18" charset="0"/>
                    <a:cs typeface="Times New Roman" pitchFamily="18" charset="0"/>
                  </a:rPr>
                  <a:t>LF (last finish) - </a:t>
                </a:r>
                <a:r>
                  <a:rPr lang="ru-RU" altLang="sr-Latn-RS" sz="2500" dirty="0" smtClean="0">
                    <a:latin typeface="Times New Roman" pitchFamily="18" charset="0"/>
                    <a:cs typeface="Times New Roman" pitchFamily="18" charset="0"/>
                  </a:rPr>
                  <a:t>најкаснији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завршетак	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ru-RU" altLang="sr-Latn-RS" sz="2500" b="1" dirty="0">
                    <a:latin typeface="Times New Roman" pitchFamily="18" charset="0"/>
                    <a:cs typeface="Times New Roman" pitchFamily="18" charset="0"/>
                  </a:rPr>
                  <a:t>Укупна временска резерва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  <a:p>
                <a:pPr lvl="1"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altLang="sr-Latn-RS" sz="25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e>
                      <m:sub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</m:t>
                        </m:r>
                      </m:sub>
                    </m:sSub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𝐿𝑆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𝐸𝑆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𝐿𝐹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𝐸𝐹</m:t>
                    </m:r>
                  </m:oMath>
                </a14:m>
                <a:endParaRPr lang="ru-RU" altLang="sr-Latn-RS" sz="2500" dirty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ru-RU" altLang="sr-Latn-RS" sz="2500" b="1" dirty="0">
                    <a:latin typeface="Times New Roman" pitchFamily="18" charset="0"/>
                    <a:cs typeface="Times New Roman" pitchFamily="18" charset="0"/>
                  </a:rPr>
                  <a:t>Слободна временска </a:t>
                </a:r>
                <a:r>
                  <a:rPr lang="ru-RU" altLang="sr-Latn-RS" sz="2500" b="1" dirty="0" smtClean="0">
                    <a:latin typeface="Times New Roman" pitchFamily="18" charset="0"/>
                    <a:cs typeface="Times New Roman" pitchFamily="18" charset="0"/>
                  </a:rPr>
                  <a:t>резерва</a:t>
                </a:r>
                <a:endParaRPr lang="en-GB" altLang="sr-Latn-RS" sz="25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1"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altLang="sr-Latn-RS" sz="25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e>
                      <m:sub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𝐶</m:t>
                        </m:r>
                      </m:sub>
                    </m:sSub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𝐸𝐸𝑆</m:t>
                    </m:r>
                    <m:d>
                      <m:dPr>
                        <m:ctrlPr>
                          <a:rPr lang="en-GB" altLang="sr-Latn-RS" sz="25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𝑁𝐴</m:t>
                        </m:r>
                      </m:e>
                    </m:d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𝐸𝐹</m:t>
                    </m:r>
                  </m:oMath>
                </a14:m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</p:txBody>
          </p:sp>
        </mc:Choice>
        <mc:Fallback xmlns="">
          <p:sp>
            <p:nvSpPr>
              <p:cNvPr id="81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1800" y="990600"/>
                <a:ext cx="7920038" cy="5867399"/>
              </a:xfrm>
              <a:blipFill>
                <a:blip r:embed="rId2"/>
                <a:stretch>
                  <a:fillRect l="-2156" t="-28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21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3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Прелиминарни прорачун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22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9" name="Object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725284"/>
              </p:ext>
            </p:extLst>
          </p:nvPr>
        </p:nvGraphicFramePr>
        <p:xfrm>
          <a:off x="723900" y="2057400"/>
          <a:ext cx="7696200" cy="390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Microsoft Excel Worksheet" r:id="rId3" imgW="6774180" imgH="2209800" progId="ExcelWorksheet">
                  <p:link updateAutomatic="1"/>
                </p:oleObj>
              </mc:Choice>
              <mc:Fallback>
                <p:oleObj name="Microsoft Excel Worksheet" r:id="rId3" imgW="6774180" imgH="2209800" progId="ExcelWorksheet">
                  <p:link updateAutomatic="1"/>
                  <p:pic>
                    <p:nvPicPr>
                      <p:cNvPr id="6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2057400"/>
                        <a:ext cx="7696200" cy="3905250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015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Табела за формирање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23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8" name="Objec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63366"/>
              </p:ext>
            </p:extLst>
          </p:nvPr>
        </p:nvGraphicFramePr>
        <p:xfrm>
          <a:off x="1524000" y="1325563"/>
          <a:ext cx="6095603" cy="5113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Microsoft Excel Worksheet" r:id="rId3" imgW="2948940" imgH="2535936" progId="ExcelWorksheet">
                  <p:link updateAutomatic="1"/>
                </p:oleObj>
              </mc:Choice>
              <mc:Fallback>
                <p:oleObj name="Microsoft Excel Worksheet" r:id="rId3" imgW="2948940" imgH="2535936" progId="ExcelWorksheet">
                  <p:link updateAutomatic="1"/>
                  <p:pic>
                    <p:nvPicPr>
                      <p:cNvPr id="3891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25563"/>
                        <a:ext cx="6095603" cy="511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847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Прорачун напред-назад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24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20" y="1524000"/>
            <a:ext cx="8603759" cy="511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710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Гантограм са везама између активности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25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779" y="1620752"/>
            <a:ext cx="8770441" cy="48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07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Детаљна анализа времена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Одређивање радног времена и календара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дневно радно време (летње, зимско)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број смена, празници, годишњи одмори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b="1" dirty="0">
                <a:latin typeface="Times New Roman" pitchFamily="18" charset="0"/>
                <a:cs typeface="Times New Roman" pitchFamily="18" charset="0"/>
              </a:rPr>
              <a:t>Спецификација потреба у ресурсима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Материјал и опрема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Механизација и алати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Радна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снага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26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19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Спецификација потреба у ресурсима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27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705172"/>
              </p:ext>
            </p:extLst>
          </p:nvPr>
        </p:nvGraphicFramePr>
        <p:xfrm>
          <a:off x="346549" y="2362200"/>
          <a:ext cx="8450902" cy="338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Microsoft Excel Worksheet" r:id="rId3" imgW="6640068" imgH="2659380" progId="ExcelWorksheet">
                  <p:link updateAutomatic="1"/>
                </p:oleObj>
              </mc:Choice>
              <mc:Fallback>
                <p:oleObj name="Microsoft Excel Worksheet" r:id="rId3" imgW="6640068" imgH="2659380" progId="ExcelWorksheet">
                  <p:link updateAutomatic="1"/>
                  <p:pic>
                    <p:nvPicPr>
                      <p:cNvPr id="4301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49" y="2362200"/>
                        <a:ext cx="8450902" cy="338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155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Спецификација потреба у </a:t>
            </a: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ресурсима</a:t>
            </a:r>
            <a:b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</a:b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механизација и радна снага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28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227282"/>
              </p:ext>
            </p:extLst>
          </p:nvPr>
        </p:nvGraphicFramePr>
        <p:xfrm>
          <a:off x="252000" y="1524000"/>
          <a:ext cx="8640000" cy="2134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Microsoft Excel Worksheet" r:id="rId3" imgW="6620256" imgH="1635252" progId="ExcelWorksheet">
                  <p:link updateAutomatic="1"/>
                </p:oleObj>
              </mc:Choice>
              <mc:Fallback>
                <p:oleObj name="Microsoft Excel Worksheet" r:id="rId3" imgW="6620256" imgH="1635252" progId="ExcelWorksheet">
                  <p:link updateAutomatic="1"/>
                  <p:pic>
                    <p:nvPicPr>
                      <p:cNvPr id="4403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00" y="1524000"/>
                        <a:ext cx="8640000" cy="2134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65880"/>
              </p:ext>
            </p:extLst>
          </p:nvPr>
        </p:nvGraphicFramePr>
        <p:xfrm>
          <a:off x="258927" y="3609980"/>
          <a:ext cx="8640000" cy="2546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Microsoft Excel Worksheet" r:id="rId5" imgW="6713220" imgH="2577084" progId="ExcelWorksheet">
                  <p:link updateAutomatic="1"/>
                </p:oleObj>
              </mc:Choice>
              <mc:Fallback>
                <p:oleObj name="Microsoft Excel Worksheet" r:id="rId5" imgW="6713220" imgH="2577084" progId="ExcelWorksheet">
                  <p:link updateAutomatic="1"/>
                  <p:pic>
                    <p:nvPicPr>
                      <p:cNvPr id="44036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7" y="3609980"/>
                        <a:ext cx="8640000" cy="25468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10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Направити унакрсне табеле активности - </a:t>
            </a:r>
            <a:r>
              <a:rPr lang="ru-RU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ресурси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u="sng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altLang="sr-Latn-RS" sz="2600" u="sng" dirty="0" smtClean="0">
                <a:latin typeface="Times New Roman" pitchFamily="18" charset="0"/>
                <a:cs typeface="Times New Roman" pitchFamily="18" charset="0"/>
              </a:rPr>
              <a:t>МАТЕРИЈАЛЕ</a:t>
            </a:r>
            <a:endParaRPr lang="ru-RU" altLang="sr-Latn-RS" sz="2600" u="sng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 количинама за сваки материјал посебно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% у односу на укупну количину (цену) посматраног материјала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ценама свих материјала за сваку активност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% у односу на укупну цену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пројекта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29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7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Техника мрежног планирања</a:t>
            </a:r>
            <a:b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</a:br>
            <a:r>
              <a:rPr lang="en-GB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CPM (Critical Path Method)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799" y="1600200"/>
            <a:ext cx="7920038" cy="13303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</a:pPr>
            <a:r>
              <a:rPr lang="en-GB" altLang="sr-Latn-RS" sz="26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Precedence method</a:t>
            </a:r>
          </a:p>
          <a:p>
            <a:pPr marL="0" indent="0" eaLnBrk="1" hangingPunct="1">
              <a:spcBef>
                <a:spcPct val="30000"/>
              </a:spcBef>
              <a:spcAft>
                <a:spcPct val="25000"/>
              </a:spcAft>
              <a:buClrTx/>
              <a:buNone/>
            </a:pPr>
            <a:endParaRPr lang="ru-RU" altLang="sr-Latn-RS" sz="2600" dirty="0" smtClean="0">
              <a:solidFill>
                <a:srgbClr val="16161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58DA39CC-E698-4AA5-AD87-02D2500C76CA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7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5918585"/>
              </p:ext>
            </p:extLst>
          </p:nvPr>
        </p:nvGraphicFramePr>
        <p:xfrm>
          <a:off x="304800" y="2819400"/>
          <a:ext cx="8609013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Microsoft Excel Worksheet" r:id="rId3" imgW="6774180" imgH="2209800" progId="ExcelWorksheet">
                  <p:link updateAutomatic="1"/>
                </p:oleObj>
              </mc:Choice>
              <mc:Fallback>
                <p:oleObj name="Microsoft Excel Worksheet" r:id="rId3" imgW="6774180" imgH="2209800" progId="ExcelWorksheet">
                  <p:link updateAutomatic="1"/>
                  <p:pic>
                    <p:nvPicPr>
                      <p:cNvPr id="18436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19400"/>
                        <a:ext cx="8609013" cy="3276600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Направити унакрсне табеле активности - </a:t>
            </a:r>
            <a:r>
              <a:rPr lang="ru-RU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ресурси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u="sng" dirty="0">
                <a:latin typeface="Times New Roman" pitchFamily="18" charset="0"/>
                <a:cs typeface="Times New Roman" pitchFamily="18" charset="0"/>
              </a:rPr>
              <a:t>ЗА МЕХАНИЗАЦИЈУ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Учинке за једну машину за сваку активност посебно.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За усвојена времена активности и учинке (ако је  то могуће) срачунати број (или % рада) машине у табели. Иста машина се може појавити више пута ако може да се употреби за различите радове.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по ценама сваке машине за сваку активност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по % у односу на укупну цену ангажовања сваке машине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по % у односу на укупну цену пројекта</a:t>
            </a:r>
            <a:r>
              <a:rPr lang="ru-RU" altLang="sr-Latn-RS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sr-Latn-R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30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1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Направити унакрсне табеле активности - </a:t>
            </a:r>
            <a:r>
              <a:rPr lang="ru-RU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ресурси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143000"/>
            <a:ext cx="7920038" cy="5638799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u="sng" dirty="0">
                <a:latin typeface="Times New Roman" pitchFamily="18" charset="0"/>
                <a:cs typeface="Times New Roman" pitchFamily="18" charset="0"/>
              </a:rPr>
              <a:t>ЗА РАДНУ СНАГУ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Учинке за једну бригаду (радника) за сваку активност </a:t>
            </a:r>
            <a:r>
              <a:rPr lang="ru-RU" altLang="sr-Latn-RS" sz="2400" dirty="0" smtClean="0">
                <a:latin typeface="Times New Roman" pitchFamily="18" charset="0"/>
                <a:cs typeface="Times New Roman" pitchFamily="18" charset="0"/>
              </a:rPr>
              <a:t>посебно</a:t>
            </a: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За усвојена времена активности и учинке (ако је  то могуће) срачунати број (или % рада) бригада (радника) у табели.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по броју или % учешћа за сваку активност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по ценама сваке бригаде (радника) за сваку активност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по % у односу на укупну цену ангажовања бригаде (радника)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по % у односу на укупну цену </a:t>
            </a:r>
            <a:r>
              <a:rPr lang="ru-RU" altLang="sr-Latn-RS" sz="2400" dirty="0" smtClean="0">
                <a:latin typeface="Times New Roman" pitchFamily="18" charset="0"/>
                <a:cs typeface="Times New Roman" pitchFamily="18" charset="0"/>
              </a:rPr>
              <a:t>пројекта</a:t>
            </a:r>
            <a:endParaRPr lang="ru-RU" alt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31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92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Унакрсне табеле активности - ресурси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32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38" y="2209800"/>
            <a:ext cx="8631524" cy="363982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47015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Прорачун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Прорачун времена трајања сваке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Прорачун коштања сваке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Постављање функције трошкови-време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Термин план целог пројекта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 smtClean="0">
                <a:latin typeface="Times New Roman" pitchFamily="18" charset="0"/>
                <a:cs typeface="Times New Roman" pitchFamily="18" charset="0"/>
              </a:rPr>
              <a:t>Cash flow control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(контрола протока новца)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Хистограми коришћења главних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ресурса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33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71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Оптимизација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5975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000" u="sng" dirty="0" smtClean="0">
                <a:latin typeface="Times New Roman" pitchFamily="18" charset="0"/>
                <a:cs typeface="Times New Roman" pitchFamily="18" charset="0"/>
              </a:rPr>
              <a:t>По времену</a:t>
            </a:r>
            <a:endParaRPr lang="ru-RU" altLang="sr-Latn-RS" sz="2000" u="sng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скраћивати активности на критичном путу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увођење прековременог рада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увођење више смена са истим бројем машина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примена високопродуктивних материјала и машина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примена ефикаснијих метода рада (повећање фронта </a:t>
            </a:r>
            <a:r>
              <a:rPr lang="ru-RU" altLang="sr-Latn-RS" dirty="0" smtClean="0">
                <a:latin typeface="Times New Roman" pitchFamily="18" charset="0"/>
                <a:cs typeface="Times New Roman" pitchFamily="18" charset="0"/>
              </a:rPr>
              <a:t>рада)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altLang="sr-Latn-RS" dirty="0" smtClean="0">
                <a:latin typeface="Times New Roman" pitchFamily="18" charset="0"/>
                <a:cs typeface="Times New Roman" pitchFamily="18" charset="0"/>
              </a:rPr>
              <a:t>овећање </a:t>
            </a: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броја машина (најскупља мера)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000" u="sng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altLang="sr-Latn-RS" sz="2000" u="sng" dirty="0">
                <a:latin typeface="Times New Roman" pitchFamily="18" charset="0"/>
                <a:cs typeface="Times New Roman" pitchFamily="18" charset="0"/>
              </a:rPr>
              <a:t>финансијким средствима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000" u="sng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altLang="sr-Latn-RS" sz="2000" u="sng" dirty="0">
                <a:latin typeface="Times New Roman" pitchFamily="18" charset="0"/>
                <a:cs typeface="Times New Roman" pitchFamily="18" charset="0"/>
              </a:rPr>
              <a:t>коришћењу главних </a:t>
            </a:r>
            <a:r>
              <a:rPr lang="ru-RU" altLang="sr-Latn-RS" sz="2000" u="sng" dirty="0" smtClean="0">
                <a:latin typeface="Times New Roman" pitchFamily="18" charset="0"/>
                <a:cs typeface="Times New Roman" pitchFamily="18" charset="0"/>
              </a:rPr>
              <a:t>ресурса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издвојити најскупље (критичне) активности и ресурсе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уочити који су ресурси неискоришћени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извршити нивелацију ресурса у оквиру временских </a:t>
            </a:r>
            <a:r>
              <a:rPr lang="ru-RU" altLang="sr-Latn-RS" dirty="0" smtClean="0">
                <a:latin typeface="Times New Roman" pitchFamily="18" charset="0"/>
                <a:cs typeface="Times New Roman" pitchFamily="18" charset="0"/>
              </a:rPr>
              <a:t>резерви</a:t>
            </a:r>
            <a:endParaRPr lang="ru-RU" altLang="sr-Latn-R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34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9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Формирање базног пројекта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3689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Испуњени сви гранични услови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рок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буџет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расположиви ресурси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Извршена оптимизација плана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 времену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 трошковима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 важнијим ресурсима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35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67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Дефинисање стандардних серија извештаја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за сваког учесника у пројекту :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Инвеститор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Директори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шефови градилишта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подизвођачи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набавна служба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служба транспорта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помоћне службе (смештај и исхрана радника</a:t>
            </a:r>
            <a:r>
              <a:rPr lang="ru-RU" altLang="sr-Latn-R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sr-Latn-R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36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22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Дефинисање стандардних серија извештаја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5213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Периодични извештаји :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дневни, недељни, месечни,тромесечни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Табеларни преглед и гантограм свих активности са временима трајања, датумима </a:t>
            </a:r>
            <a:r>
              <a:rPr lang="en-GB" altLang="sr-Latn-RS" sz="2100" dirty="0" smtClean="0">
                <a:latin typeface="Times New Roman" pitchFamily="18" charset="0"/>
                <a:cs typeface="Times New Roman" pitchFamily="18" charset="0"/>
              </a:rPr>
              <a:t>ES LS EF LF </a:t>
            </a:r>
            <a:r>
              <a:rPr lang="ru-RU" altLang="sr-Latn-RS" sz="2100" dirty="0" smtClean="0">
                <a:latin typeface="Times New Roman" pitchFamily="18" charset="0"/>
                <a:cs typeface="Times New Roman" pitchFamily="18" charset="0"/>
              </a:rPr>
              <a:t>укупним </a:t>
            </a: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и слободним временским резервама, предхоним активностима, употребљеним ресурсима и ценом.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Табеларни преглед и гантограм критичних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Гантограми за подизвођаче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План набавке и транспорта за све важније материјале и опрему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План монтаже специфичне опреме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План ангажовања (хистограми) радне снаге и механизације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План ангажовања финансијских средстава </a:t>
            </a:r>
            <a:r>
              <a:rPr lang="ru-RU" altLang="sr-Latn-RS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altLang="sr-Latn-RS" sz="21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altLang="sr-Latn-R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крива</a:t>
            </a:r>
            <a:r>
              <a:rPr lang="ru-RU" altLang="sr-Latn-RS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sr-Latn-R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37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1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0999"/>
            <a:ext cx="8229600" cy="8794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Систем евиденција и контроле </a:t>
            </a:r>
            <a:r>
              <a:rPr lang="sr-Cyrl-RS" altLang="sr-Latn-RS" sz="3000" b="1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(повратне </a:t>
            </a: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информације са градилишта)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Прописати форме извештаја за сваку фазу реализације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Напредовање радова (дневно, недељно)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Утрошак средстава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Главни ресурси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Број људи на градилишту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Кључне машине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Главни материјали и опрема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38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02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Техника мрежног планирања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11017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</a:pPr>
            <a:r>
              <a:rPr lang="en-GB" altLang="sr-Latn-RS" sz="26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Arrow 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дијаграм</a:t>
            </a:r>
            <a:r>
              <a:rPr lang="en-GB" altLang="sr-Latn-RS" sz="26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altLang="sr-Latn-RS" sz="2600" dirty="0" err="1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altLang="sr-Latn-RS" sz="26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-j 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мрежа)</a:t>
            </a:r>
            <a:endParaRPr lang="ru-RU" altLang="sr-Latn-RS" sz="2600" dirty="0" smtClean="0">
              <a:solidFill>
                <a:srgbClr val="16161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6D31F194-0627-4486-9EBB-EBF15B6842C1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Object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581" y="2708274"/>
            <a:ext cx="7208838" cy="3400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Техника мрежног планирања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Rectangle 3"/>
              <p:cNvSpPr>
                <a:spLocks noGrp="1" noChangeAspect="1" noChangeArrowheads="1"/>
              </p:cNvSpPr>
              <p:nvPr>
                <p:ph idx="1"/>
              </p:nvPr>
            </p:nvSpPr>
            <p:spPr>
              <a:xfrm>
                <a:off x="431800" y="1260474"/>
                <a:ext cx="7920038" cy="5213351"/>
              </a:xfrm>
            </p:spPr>
            <p:txBody>
              <a:bodyPr rIns="90000"/>
              <a:lstStyle/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PERT (Project Evaluation and Review Technique)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метода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пробабилистичког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планирања</a:t>
                </a:r>
                <a:endParaRPr lang="en-GB" altLang="sr-Latn-RS" sz="2600" dirty="0" smtClean="0">
                  <a:solidFill>
                    <a:srgbClr val="161616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None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altLang="sr-Latn-RS" sz="2600" i="1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𝑡</m:t>
                        </m:r>
                      </m:e>
                      <m:sub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𝑐</m:t>
                        </m:r>
                      </m:sub>
                    </m:sSub>
                    <m:r>
                      <a:rPr lang="en-GB" altLang="sr-Latn-RS" sz="2600" b="0" i="1" smtClean="0">
                        <a:solidFill>
                          <a:srgbClr val="161616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+4</m:t>
                        </m:r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𝑚</m:t>
                        </m:r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num>
                      <m:den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altLang="sr-Latn-RS" sz="2600" i="1" dirty="0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sr-Latn-RS" sz="2600" i="1" dirty="0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σ</m:t>
                        </m:r>
                      </m:e>
                      <m:sup>
                        <m:r>
                          <a:rPr lang="en-GB" altLang="sr-Latn-RS" sz="2600" b="0" i="1" dirty="0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GB" altLang="sr-Latn-RS" sz="2600" b="0" i="1" dirty="0" smtClean="0">
                        <a:solidFill>
                          <a:srgbClr val="161616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GB" altLang="sr-Latn-RS" sz="2600" b="0" i="1" dirty="0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altLang="sr-Latn-RS" sz="2600" i="1" dirty="0">
                                    <a:solidFill>
                                      <a:srgbClr val="161616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altLang="sr-Latn-RS" sz="2600" i="1" dirty="0">
                                    <a:solidFill>
                                      <a:srgbClr val="161616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altLang="sr-Latn-RS" sz="2600" i="1" dirty="0">
                                    <a:solidFill>
                                      <a:srgbClr val="161616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  <m:t>6</m:t>
                                </m:r>
                              </m:den>
                            </m:f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(</m:t>
                            </m:r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𝑏</m:t>
                            </m:r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−</m:t>
                            </m:r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𝑎</m:t>
                            </m:r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en-GB" altLang="sr-Latn-RS" sz="2600" b="0" i="1" dirty="0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altLang="sr-Latn-RS" sz="2600" dirty="0">
                  <a:solidFill>
                    <a:srgbClr val="161616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600" i="1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оптимистичко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време извршења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b -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песимистичко време извршења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m -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највероватније време извршења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altLang="sr-Latn-RS" sz="2600" i="1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𝑡</m:t>
                        </m:r>
                      </m:e>
                      <m:sub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en-GB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чекивано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време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извршења</a:t>
                </a:r>
                <a:endParaRPr lang="ru-RU" altLang="sr-Latn-RS" sz="2600" dirty="0">
                  <a:solidFill>
                    <a:srgbClr val="16161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1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1800" y="1260474"/>
                <a:ext cx="7920038" cy="5213351"/>
              </a:xfrm>
              <a:blipFill>
                <a:blip r:embed="rId2"/>
                <a:stretch>
                  <a:fillRect l="-23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5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92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6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Подела планова</a:t>
            </a:r>
            <a:endParaRPr lang="en-US" altLang="sr-Latn-RS" sz="36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u="sng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Статички планови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u="sng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Динамички планови</a:t>
            </a: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Нумерички планови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Графички планови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Паралелни графички планови (гантограми)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Ортогонални графички планови (циклограми)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Мрежни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6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99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Статички планови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251762"/>
            <a:ext cx="8712200" cy="406028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04553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Динамички планови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990600"/>
            <a:ext cx="7920038" cy="114300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Нумерички планови</a:t>
            </a:r>
            <a:endParaRPr lang="en-GB" altLang="sr-Latn-RS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8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22" y="2438400"/>
            <a:ext cx="8504555" cy="421876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28676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Графички планови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6445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Паралелни графички планови (гантограми)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9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Object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1891145"/>
            <a:ext cx="7804150" cy="483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501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Уговарање извођења грађевинских радова" id="{2FCCC567-C779-47EF-9213-3214ECEB1565}" vid="{82794C7F-491F-4D65-A912-F41BC08270A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4450</TotalTime>
  <Words>1022</Words>
  <Application>Microsoft Office PowerPoint</Application>
  <PresentationFormat>On-screen Show (4:3)</PresentationFormat>
  <Paragraphs>247</Paragraphs>
  <Slides>38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10</vt:i4>
      </vt:variant>
      <vt:variant>
        <vt:lpstr>Slide Titles</vt:lpstr>
      </vt:variant>
      <vt:variant>
        <vt:i4>38</vt:i4>
      </vt:variant>
    </vt:vector>
  </HeadingPairs>
  <TitlesOfParts>
    <vt:vector size="49" baseType="lpstr">
      <vt:lpstr>Parallax</vt:lpstr>
      <vt:lpstr>E:\naca\faks\posao\Upravljanje investicijama\[aktivnosti i resursi.xls]Mrezni plan!R1C1:R14C12</vt:lpstr>
      <vt:lpstr>C:\Users\Toshiba\Desktop\srediti\[aktivnosti i resursi.xls]CIKLOGRAM!R1C1:R10C10</vt:lpstr>
      <vt:lpstr>C:\Users\Toshiba\Desktop\srediti\[aktivnosti i resursi.xls]karta tehnolo[kog procesa!R1C1:R59C13</vt:lpstr>
      <vt:lpstr>C:\Users\Toshiba\Desktop\srediti\[aktivnosti i resursi.xls]Mrezni plan!R1C1:R14C12</vt:lpstr>
      <vt:lpstr>C:\Users\Toshiba\Desktop\srediti\[aktivnosti i resursi.xls]Usko grlo!R1C1:R14C14</vt:lpstr>
      <vt:lpstr>C:\Users\Toshiba\Desktop\srediti\[aktivnosti i resursi.xls]Mrezni plan!R1C1:R14C12</vt:lpstr>
      <vt:lpstr>C:\Users\Toshiba\Desktop\srediti\[Book2]Sheet1!R1C1:R16C4</vt:lpstr>
      <vt:lpstr>C:\Users\Toshiba\Desktop\srediti\[aktivnosti i resursi.xls]Materijal!R1C1:R14C9</vt:lpstr>
      <vt:lpstr>C:\Users\Toshiba\Desktop\srediti\[aktivnosti i resursi.xls]Mehanizacija!R1C1:R8C9</vt:lpstr>
      <vt:lpstr>C:\Users\Toshiba\Desktop\srediti\[aktivnosti i resursi.xls]Radna snaga!R2C1:R15C8</vt:lpstr>
      <vt:lpstr>Мрежно планирање</vt:lpstr>
      <vt:lpstr>Основни појмови</vt:lpstr>
      <vt:lpstr>Техника мрежног планирања CPM (Critical Path Method)</vt:lpstr>
      <vt:lpstr>Техника мрежног планирања</vt:lpstr>
      <vt:lpstr>Техника мрежног планирања</vt:lpstr>
      <vt:lpstr>Подела планова</vt:lpstr>
      <vt:lpstr>Статички планови</vt:lpstr>
      <vt:lpstr>Динамички планови</vt:lpstr>
      <vt:lpstr>Графички планови</vt:lpstr>
      <vt:lpstr>Графички планови</vt:lpstr>
      <vt:lpstr>Основни принципи планирања</vt:lpstr>
      <vt:lpstr>Основне фазе у издради планова</vt:lpstr>
      <vt:lpstr>Основни принципи планирања</vt:lpstr>
      <vt:lpstr>Поступак израде планова</vt:lpstr>
      <vt:lpstr>Дефинисање технологије</vt:lpstr>
      <vt:lpstr>Дефинисање активности</vt:lpstr>
      <vt:lpstr>Ограничења и приоритети</vt:lpstr>
      <vt:lpstr>Формирање мрежног плана</vt:lpstr>
      <vt:lpstr>Типови веза активности</vt:lpstr>
      <vt:lpstr>Уско грло</vt:lpstr>
      <vt:lpstr>Прелиминарни прорачун мрежног плана</vt:lpstr>
      <vt:lpstr>Прелиминарни прорачун мрежног плана</vt:lpstr>
      <vt:lpstr>Табела за формирање мрежног плана</vt:lpstr>
      <vt:lpstr>Прорачун напред-назад</vt:lpstr>
      <vt:lpstr>Гантограм са везама између активности</vt:lpstr>
      <vt:lpstr>Детаљна анализа времена</vt:lpstr>
      <vt:lpstr>Спецификација потреба у ресурсима</vt:lpstr>
      <vt:lpstr>Спецификација потреба у ресурсима механизација и радна снага</vt:lpstr>
      <vt:lpstr>Направити унакрсне табеле активности - ресурси</vt:lpstr>
      <vt:lpstr>Направити унакрсне табеле активности - ресурси</vt:lpstr>
      <vt:lpstr>Направити унакрсне табеле активности - ресурси</vt:lpstr>
      <vt:lpstr>Унакрсне табеле активности - ресурси</vt:lpstr>
      <vt:lpstr>Прорачун мрежног плана</vt:lpstr>
      <vt:lpstr>Оптимизација мрежног плана</vt:lpstr>
      <vt:lpstr>Формирање базног пројекта</vt:lpstr>
      <vt:lpstr>Дефинисање стандардних серија извештаја</vt:lpstr>
      <vt:lpstr>Дефинисање стандардних серија извештаја</vt:lpstr>
      <vt:lpstr>Систем евиденција и контроле (повратне информације са градилишта)</vt:lpstr>
    </vt:vector>
  </TitlesOfParts>
  <Company>Cirovic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Goran</dc:creator>
  <cp:lastModifiedBy>Slobodan</cp:lastModifiedBy>
  <cp:revision>204</cp:revision>
  <dcterms:created xsi:type="dcterms:W3CDTF">2002-04-24T16:57:43Z</dcterms:created>
  <dcterms:modified xsi:type="dcterms:W3CDTF">2020-11-26T19:47:05Z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372931</vt:lpwstr>
  </property>
  <property fmtid="{D5CDD505-2E9C-101B-9397-08002B2CF9AE}" name="NXPowerLiteSettings" pid="3">
    <vt:lpwstr>C700052003A000</vt:lpwstr>
  </property>
  <property fmtid="{D5CDD505-2E9C-101B-9397-08002B2CF9AE}" name="NXPowerLiteVersion" pid="4">
    <vt:lpwstr>D8.0.4</vt:lpwstr>
  </property>
</Properties>
</file>