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71" r:id="rId15"/>
    <p:sldId id="272" r:id="rId16"/>
    <p:sldId id="268" r:id="rId17"/>
    <p:sldId id="269" r:id="rId18"/>
    <p:sldId id="274" r:id="rId19"/>
    <p:sldId id="273" r:id="rId20"/>
    <p:sldId id="280" r:id="rId21"/>
    <p:sldId id="281" r:id="rId22"/>
    <p:sldId id="282" r:id="rId23"/>
    <p:sldId id="276" r:id="rId24"/>
    <p:sldId id="277" r:id="rId25"/>
    <p:sldId id="279" r:id="rId26"/>
    <p:sldId id="278" r:id="rId27"/>
    <p:sldId id="283" r:id="rId28"/>
    <p:sldId id="284" r:id="rId29"/>
    <p:sldId id="285" r:id="rId30"/>
    <p:sldId id="286" r:id="rId31"/>
    <p:sldId id="287" r:id="rId32"/>
    <p:sldId id="289" r:id="rId33"/>
    <p:sldId id="301" r:id="rId34"/>
    <p:sldId id="290" r:id="rId35"/>
    <p:sldId id="291" r:id="rId36"/>
    <p:sldId id="292" r:id="rId37"/>
    <p:sldId id="293" r:id="rId38"/>
    <p:sldId id="294" r:id="rId39"/>
    <p:sldId id="296" r:id="rId40"/>
    <p:sldId id="295" r:id="rId41"/>
    <p:sldId id="297" r:id="rId42"/>
    <p:sldId id="298" r:id="rId43"/>
    <p:sldId id="299" r:id="rId44"/>
    <p:sldId id="300" r:id="rId45"/>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590" autoAdjust="0"/>
  </p:normalViewPr>
  <p:slideViewPr>
    <p:cSldViewPr>
      <p:cViewPr varScale="1">
        <p:scale>
          <a:sx n="107" d="100"/>
          <a:sy n="107" d="100"/>
        </p:scale>
        <p:origin x="-1014" y="-78"/>
      </p:cViewPr>
      <p:guideLst>
        <p:guide orient="horz" pos="2160"/>
        <p:guide pos="2880"/>
      </p:guideLst>
    </p:cSldViewPr>
  </p:slideViewPr>
  <p:outlineViewPr>
    <p:cViewPr>
      <p:scale>
        <a:sx n="33" d="100"/>
        <a:sy n="33" d="100"/>
      </p:scale>
      <p:origin x="0" y="375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R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RS"/>
          </a:p>
        </p:txBody>
      </p:sp>
      <p:sp>
        <p:nvSpPr>
          <p:cNvPr id="4" name="Date Placeholder 3"/>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1184200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3761404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R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142885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1895477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3591251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Date Placeholder 4"/>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682104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7" name="Date Placeholder 6"/>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291081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Date Placeholder 2"/>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2168127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4264261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998857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41568-28CA-4BA3-8309-B41AA0091BE0}" type="datetimeFigureOut">
              <a:rPr lang="sr-Latn-RS" smtClean="0"/>
              <a:t>19.10.2020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2376D81C-4B72-43D4-8463-B76D7392722E}" type="slidenum">
              <a:rPr lang="sr-Latn-RS" smtClean="0"/>
              <a:t>‹#›</a:t>
            </a:fld>
            <a:endParaRPr lang="sr-Latn-RS"/>
          </a:p>
        </p:txBody>
      </p:sp>
    </p:spTree>
    <p:extLst>
      <p:ext uri="{BB962C8B-B14F-4D97-AF65-F5344CB8AC3E}">
        <p14:creationId xmlns:p14="http://schemas.microsoft.com/office/powerpoint/2010/main" val="1325176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R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D41568-28CA-4BA3-8309-B41AA0091BE0}" type="datetimeFigureOut">
              <a:rPr lang="sr-Latn-RS" smtClean="0"/>
              <a:t>19.10.2020</a:t>
            </a:fld>
            <a:endParaRPr lang="sr-Latn-R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6D81C-4B72-43D4-8463-B76D7392722E}" type="slidenum">
              <a:rPr lang="sr-Latn-RS" smtClean="0"/>
              <a:t>‹#›</a:t>
            </a:fld>
            <a:endParaRPr lang="sr-Latn-RS"/>
          </a:p>
        </p:txBody>
      </p:sp>
    </p:spTree>
    <p:extLst>
      <p:ext uri="{BB962C8B-B14F-4D97-AF65-F5344CB8AC3E}">
        <p14:creationId xmlns:p14="http://schemas.microsoft.com/office/powerpoint/2010/main" val="3871340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08720"/>
            <a:ext cx="4824536" cy="1470025"/>
          </a:xfrm>
        </p:spPr>
        <p:txBody>
          <a:body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sp>
        <p:nvSpPr>
          <p:cNvPr id="3" name="Subtitle 2"/>
          <p:cNvSpPr>
            <a:spLocks noGrp="1"/>
          </p:cNvSpPr>
          <p:nvPr>
            <p:ph type="subTitle" idx="1"/>
          </p:nvPr>
        </p:nvSpPr>
        <p:spPr>
          <a:xfrm>
            <a:off x="144510" y="3861048"/>
            <a:ext cx="8964488" cy="2304256"/>
          </a:xfrm>
        </p:spPr>
        <p:txBody>
          <a:bodyPr>
            <a:normAutofit/>
          </a:bodyPr>
          <a:lstStyle/>
          <a:p>
            <a:pPr algn="just"/>
            <a:r>
              <a:rPr lang="sr-Latn-RS" dirty="0" smtClean="0">
                <a:solidFill>
                  <a:schemeClr val="tx1"/>
                </a:solidFill>
                <a:latin typeface="Times New Roman" pitchFamily="18" charset="0"/>
                <a:cs typeface="Times New Roman" pitchFamily="18" charset="0"/>
              </a:rPr>
              <a:t>Međunarodna </a:t>
            </a:r>
            <a:r>
              <a:rPr lang="sr-Latn-RS" dirty="0">
                <a:solidFill>
                  <a:schemeClr val="tx1"/>
                </a:solidFill>
                <a:latin typeface="Times New Roman" pitchFamily="18" charset="0"/>
                <a:cs typeface="Times New Roman" pitchFamily="18" charset="0"/>
              </a:rPr>
              <a:t>Federacija Inženjera - Konsultanata </a:t>
            </a:r>
            <a:endParaRPr lang="sr-Latn-RS" dirty="0" smtClean="0">
              <a:solidFill>
                <a:schemeClr val="tx1"/>
              </a:solidFill>
              <a:latin typeface="Times New Roman" pitchFamily="18" charset="0"/>
              <a:cs typeface="Times New Roman" pitchFamily="18" charset="0"/>
            </a:endParaRPr>
          </a:p>
          <a:p>
            <a:pPr algn="just"/>
            <a:endParaRPr lang="sr-Latn-RS" dirty="0" smtClean="0">
              <a:solidFill>
                <a:schemeClr val="tx1"/>
              </a:solidFill>
              <a:latin typeface="Times New Roman" pitchFamily="18" charset="0"/>
              <a:cs typeface="Times New Roman" pitchFamily="18" charset="0"/>
            </a:endParaRPr>
          </a:p>
          <a:p>
            <a:pPr algn="just"/>
            <a:r>
              <a:rPr lang="sr-Latn-RS" dirty="0" err="1" smtClean="0">
                <a:solidFill>
                  <a:schemeClr val="tx1"/>
                </a:solidFill>
                <a:latin typeface="Times New Roman" pitchFamily="18" charset="0"/>
                <a:cs typeface="Times New Roman" pitchFamily="18" charset="0"/>
              </a:rPr>
              <a:t>Federation</a:t>
            </a:r>
            <a:r>
              <a:rPr lang="sr-Latn-RS" dirty="0" smtClean="0">
                <a:solidFill>
                  <a:schemeClr val="tx1"/>
                </a:solidFill>
                <a:latin typeface="Times New Roman" pitchFamily="18" charset="0"/>
                <a:cs typeface="Times New Roman" pitchFamily="18" charset="0"/>
              </a:rPr>
              <a:t> </a:t>
            </a:r>
            <a:r>
              <a:rPr lang="sr-Latn-RS" dirty="0">
                <a:solidFill>
                  <a:schemeClr val="tx1"/>
                </a:solidFill>
                <a:latin typeface="Times New Roman" pitchFamily="18" charset="0"/>
                <a:cs typeface="Times New Roman" pitchFamily="18" charset="0"/>
              </a:rPr>
              <a:t>International </a:t>
            </a:r>
            <a:r>
              <a:rPr lang="sr-Latn-RS" dirty="0" err="1">
                <a:solidFill>
                  <a:schemeClr val="tx1"/>
                </a:solidFill>
                <a:latin typeface="Times New Roman" pitchFamily="18" charset="0"/>
                <a:cs typeface="Times New Roman" pitchFamily="18" charset="0"/>
              </a:rPr>
              <a:t>Des</a:t>
            </a:r>
            <a:r>
              <a:rPr lang="sr-Latn-RS" dirty="0">
                <a:solidFill>
                  <a:schemeClr val="tx1"/>
                </a:solidFill>
                <a:latin typeface="Times New Roman" pitchFamily="18" charset="0"/>
                <a:cs typeface="Times New Roman" pitchFamily="18" charset="0"/>
              </a:rPr>
              <a:t> </a:t>
            </a:r>
            <a:r>
              <a:rPr lang="sr-Latn-RS" dirty="0" err="1">
                <a:solidFill>
                  <a:schemeClr val="tx1"/>
                </a:solidFill>
                <a:latin typeface="Times New Roman" pitchFamily="18" charset="0"/>
                <a:cs typeface="Times New Roman" pitchFamily="18" charset="0"/>
              </a:rPr>
              <a:t>Ingenieurs</a:t>
            </a:r>
            <a:r>
              <a:rPr lang="sr-Latn-RS" dirty="0">
                <a:solidFill>
                  <a:schemeClr val="tx1"/>
                </a:solidFill>
                <a:latin typeface="Times New Roman" pitchFamily="18" charset="0"/>
                <a:cs typeface="Times New Roman" pitchFamily="18" charset="0"/>
              </a:rPr>
              <a:t> – </a:t>
            </a:r>
            <a:r>
              <a:rPr lang="sr-Latn-RS" dirty="0" err="1" smtClean="0">
                <a:solidFill>
                  <a:schemeClr val="tx1"/>
                </a:solidFill>
                <a:latin typeface="Times New Roman" pitchFamily="18" charset="0"/>
                <a:cs typeface="Times New Roman" pitchFamily="18" charset="0"/>
              </a:rPr>
              <a:t>Conseils</a:t>
            </a:r>
            <a:endParaRPr lang="sr-Latn-RS" dirty="0">
              <a:solidFill>
                <a:schemeClr val="tx1"/>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846721"/>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9794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600200"/>
            <a:ext cx="8964488" cy="5257800"/>
          </a:xfrm>
        </p:spPr>
        <p:txBody>
          <a:bodyPr>
            <a:noAutofit/>
          </a:bodyPr>
          <a:lstStyle/>
          <a:p>
            <a:r>
              <a:rPr lang="sr-Latn-RS" sz="2800" dirty="0">
                <a:latin typeface="Times New Roman" pitchFamily="18" charset="0"/>
                <a:cs typeface="Times New Roman" pitchFamily="18" charset="0"/>
              </a:rPr>
              <a:t>FIDIC je </a:t>
            </a:r>
            <a:r>
              <a:rPr lang="sr-Latn-RS" sz="2800" dirty="0" smtClean="0">
                <a:latin typeface="Times New Roman" pitchFamily="18" charset="0"/>
                <a:cs typeface="Times New Roman" pitchFamily="18" charset="0"/>
              </a:rPr>
              <a:t>formirao </a:t>
            </a:r>
            <a:r>
              <a:rPr lang="sr-Latn-RS" sz="2800" b="1" i="1" dirty="0" smtClean="0">
                <a:latin typeface="Times New Roman" pitchFamily="18" charset="0"/>
                <a:cs typeface="Times New Roman" pitchFamily="18" charset="0"/>
              </a:rPr>
              <a:t>Internacionalni </a:t>
            </a:r>
            <a:r>
              <a:rPr lang="sr-Latn-RS" sz="2800" b="1" i="1" dirty="0">
                <a:latin typeface="Times New Roman" pitchFamily="18" charset="0"/>
                <a:cs typeface="Times New Roman" pitchFamily="18" charset="0"/>
              </a:rPr>
              <a:t>imenik konsultanata </a:t>
            </a:r>
            <a:r>
              <a:rPr lang="sr-Latn-RS" sz="2800" b="1" i="1" dirty="0" smtClean="0">
                <a:latin typeface="Times New Roman" pitchFamily="18" charset="0"/>
                <a:cs typeface="Times New Roman" pitchFamily="18" charset="0"/>
              </a:rPr>
              <a:t>inženjera</a:t>
            </a:r>
            <a:r>
              <a:rPr lang="sr-Latn-RS" sz="2800" dirty="0" smtClean="0">
                <a:latin typeface="Times New Roman" pitchFamily="18" charset="0"/>
                <a:cs typeface="Times New Roman" pitchFamily="18" charset="0"/>
              </a:rPr>
              <a:t> koji </a:t>
            </a:r>
            <a:r>
              <a:rPr lang="sr-Latn-RS" sz="2800" dirty="0">
                <a:latin typeface="Times New Roman" pitchFamily="18" charset="0"/>
                <a:cs typeface="Times New Roman" pitchFamily="18" charset="0"/>
              </a:rPr>
              <a:t>sadrži podatke o međunarodnim građevinskim kompanijama kao i njihovim profesionalnim savetnicima, </a:t>
            </a:r>
            <a:r>
              <a:rPr lang="sr-Latn-RS" sz="2800" b="1" dirty="0" smtClean="0">
                <a:latin typeface="Times New Roman" pitchFamily="18" charset="0"/>
                <a:cs typeface="Times New Roman" pitchFamily="18" charset="0"/>
              </a:rPr>
              <a:t>građevinskom inženjerima</a:t>
            </a:r>
            <a:r>
              <a:rPr lang="sr-Latn-RS" sz="2800" b="1" dirty="0">
                <a:latin typeface="Times New Roman" pitchFamily="18" charset="0"/>
                <a:cs typeface="Times New Roman" pitchFamily="18" charset="0"/>
              </a:rPr>
              <a:t>, arhitektama, geometrima</a:t>
            </a:r>
            <a:r>
              <a:rPr lang="sr-Latn-RS" sz="2800" b="1" dirty="0" smtClean="0">
                <a:latin typeface="Times New Roman" pitchFamily="18" charset="0"/>
                <a:cs typeface="Times New Roman" pitchFamily="18" charset="0"/>
              </a:rPr>
              <a:t>, finansijskim stručnjacima, advokatima, </a:t>
            </a:r>
            <a:r>
              <a:rPr lang="sr-Latn-RS" sz="2800" b="1" dirty="0" err="1">
                <a:latin typeface="Times New Roman" pitchFamily="18" charset="0"/>
                <a:cs typeface="Times New Roman" pitchFamily="18" charset="0"/>
              </a:rPr>
              <a:t>risk</a:t>
            </a:r>
            <a:r>
              <a:rPr lang="sr-Latn-RS" sz="2800" b="1" dirty="0">
                <a:latin typeface="Times New Roman" pitchFamily="18" charset="0"/>
                <a:cs typeface="Times New Roman" pitchFamily="18" charset="0"/>
              </a:rPr>
              <a:t>-menadžeri</a:t>
            </a:r>
            <a:r>
              <a:rPr lang="sr-Latn-RS" sz="2800" dirty="0">
                <a:latin typeface="Times New Roman" pitchFamily="18" charset="0"/>
                <a:cs typeface="Times New Roman" pitchFamily="18" charset="0"/>
              </a:rPr>
              <a:t>, </a:t>
            </a:r>
            <a:r>
              <a:rPr lang="sr-Latn-RS" sz="2800" b="1" dirty="0" smtClean="0">
                <a:latin typeface="Times New Roman" pitchFamily="18" charset="0"/>
                <a:cs typeface="Times New Roman" pitchFamily="18" charset="0"/>
              </a:rPr>
              <a:t>stručnjacima </a:t>
            </a:r>
            <a:r>
              <a:rPr lang="sr-Latn-RS" sz="2800" b="1" dirty="0">
                <a:latin typeface="Times New Roman" pitchFamily="18" charset="0"/>
                <a:cs typeface="Times New Roman" pitchFamily="18" charset="0"/>
              </a:rPr>
              <a:t>iz </a:t>
            </a:r>
            <a:r>
              <a:rPr lang="sr-Latn-RS" sz="2800" b="1" dirty="0" smtClean="0">
                <a:latin typeface="Times New Roman" pitchFamily="18" charset="0"/>
                <a:cs typeface="Times New Roman" pitchFamily="18" charset="0"/>
              </a:rPr>
              <a:t>oblasti </a:t>
            </a:r>
            <a:r>
              <a:rPr lang="sr-Latn-RS" sz="2800" b="1" dirty="0">
                <a:latin typeface="Times New Roman" pitchFamily="18" charset="0"/>
                <a:cs typeface="Times New Roman" pitchFamily="18" charset="0"/>
              </a:rPr>
              <a:t>infrastrukture, razvoja i zaštite </a:t>
            </a:r>
            <a:r>
              <a:rPr lang="sr-Latn-RS" sz="2800" b="1" dirty="0" smtClean="0">
                <a:latin typeface="Times New Roman" pitchFamily="18" charset="0"/>
                <a:cs typeface="Times New Roman" pitchFamily="18" charset="0"/>
              </a:rPr>
              <a:t>sredine</a:t>
            </a:r>
            <a:r>
              <a:rPr lang="sr-Latn-RS" sz="2800" dirty="0" smtClean="0">
                <a:latin typeface="Times New Roman" pitchFamily="18" charset="0"/>
                <a:cs typeface="Times New Roman" pitchFamily="18" charset="0"/>
              </a:rPr>
              <a:t> </a:t>
            </a:r>
            <a:r>
              <a:rPr lang="sr-Latn-RS" sz="2800" dirty="0">
                <a:latin typeface="Times New Roman" pitchFamily="18" charset="0"/>
                <a:cs typeface="Times New Roman" pitchFamily="18" charset="0"/>
              </a:rPr>
              <a:t>za projekte širom sveta.</a:t>
            </a:r>
          </a:p>
          <a:p>
            <a:r>
              <a:rPr lang="sr-Latn-RS" sz="2800" dirty="0">
                <a:latin typeface="Times New Roman" pitchFamily="18" charset="0"/>
                <a:cs typeface="Times New Roman" pitchFamily="18" charset="0"/>
              </a:rPr>
              <a:t>Ovaj </a:t>
            </a:r>
            <a:r>
              <a:rPr lang="sr-Latn-RS" sz="2800" i="1" dirty="0">
                <a:latin typeface="Times New Roman" pitchFamily="18" charset="0"/>
                <a:cs typeface="Times New Roman" pitchFamily="18" charset="0"/>
              </a:rPr>
              <a:t>FIDIC-ov internacionalni imenik konsultanata inženjera</a:t>
            </a:r>
            <a:r>
              <a:rPr lang="sr-Latn-RS" sz="2800" dirty="0">
                <a:latin typeface="Times New Roman" pitchFamily="18" charset="0"/>
                <a:cs typeface="Times New Roman" pitchFamily="18" charset="0"/>
              </a:rPr>
              <a:t> zbog svog obima je od 2002 godine, sa FIDIC-ovog </a:t>
            </a:r>
            <a:r>
              <a:rPr lang="sr-Latn-RS" sz="2800" dirty="0" err="1">
                <a:latin typeface="Times New Roman" pitchFamily="18" charset="0"/>
                <a:cs typeface="Times New Roman" pitchFamily="18" charset="0"/>
              </a:rPr>
              <a:t>website</a:t>
            </a:r>
            <a:r>
              <a:rPr lang="sr-Latn-RS" sz="2800" dirty="0">
                <a:latin typeface="Times New Roman" pitchFamily="18" charset="0"/>
                <a:cs typeface="Times New Roman" pitchFamily="18" charset="0"/>
              </a:rPr>
              <a:t> preuzet na </a:t>
            </a:r>
            <a:r>
              <a:rPr lang="sr-Latn-RS" sz="2800" b="1" dirty="0" err="1">
                <a:latin typeface="Times New Roman" pitchFamily="18" charset="0"/>
                <a:cs typeface="Times New Roman" pitchFamily="18" charset="0"/>
              </a:rPr>
              <a:t>website</a:t>
            </a:r>
            <a:r>
              <a:rPr lang="sr-Latn-RS" sz="2800" b="1" dirty="0">
                <a:latin typeface="Times New Roman" pitchFamily="18" charset="0"/>
                <a:cs typeface="Times New Roman" pitchFamily="18" charset="0"/>
              </a:rPr>
              <a:t> </a:t>
            </a:r>
            <a:r>
              <a:rPr lang="sr-Latn-RS" sz="2800" b="1" i="1" dirty="0">
                <a:latin typeface="Times New Roman" pitchFamily="18" charset="0"/>
                <a:cs typeface="Times New Roman" pitchFamily="18" charset="0"/>
              </a:rPr>
              <a:t>ICON </a:t>
            </a:r>
            <a:r>
              <a:rPr lang="sr-Latn-RS" sz="2800" b="1" i="1" dirty="0" err="1">
                <a:latin typeface="Times New Roman" pitchFamily="18" charset="0"/>
                <a:cs typeface="Times New Roman" pitchFamily="18" charset="0"/>
              </a:rPr>
              <a:t>direct</a:t>
            </a:r>
            <a:r>
              <a:rPr lang="sr-Latn-RS" sz="2800" dirty="0">
                <a:latin typeface="Times New Roman" pitchFamily="18" charset="0"/>
                <a:cs typeface="Times New Roman" pitchFamily="18" charset="0"/>
              </a:rPr>
              <a:t>, gde se redovno održava i ažurira</a:t>
            </a:r>
            <a:r>
              <a:rPr lang="sr-Latn-RS" sz="2800" dirty="0" smtClean="0">
                <a:latin typeface="Times New Roman" pitchFamily="18" charset="0"/>
                <a:cs typeface="Times New Roman" pitchFamily="18" charset="0"/>
              </a:rPr>
              <a:t>.</a:t>
            </a:r>
            <a:endParaRPr lang="sr-Latn-RS" sz="2800"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8857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672841"/>
            <a:ext cx="8856984" cy="4996518"/>
          </a:xfrm>
        </p:spPr>
        <p:txBody>
          <a:bodyPr>
            <a:normAutofit/>
          </a:bodyPr>
          <a:lstStyle/>
          <a:p>
            <a:r>
              <a:rPr lang="sr-Latn-RS" dirty="0">
                <a:latin typeface="Times New Roman" pitchFamily="18" charset="0"/>
                <a:cs typeface="Times New Roman" pitchFamily="18" charset="0"/>
              </a:rPr>
              <a:t>FIDIC-Međunarodno udruženje konsultanata oformljeno je </a:t>
            </a:r>
            <a:r>
              <a:rPr lang="sr-Latn-RS" b="1" dirty="0">
                <a:latin typeface="Times New Roman" pitchFamily="18" charset="0"/>
                <a:cs typeface="Times New Roman" pitchFamily="18" charset="0"/>
              </a:rPr>
              <a:t>sa ciljem da stvori opšte uslove za sagledavanje toka projekta i standardizovanih rešenja</a:t>
            </a:r>
            <a:r>
              <a:rPr lang="sr-Latn-RS" dirty="0">
                <a:latin typeface="Times New Roman" pitchFamily="18" charset="0"/>
                <a:cs typeface="Times New Roman" pitchFamily="18" charset="0"/>
              </a:rPr>
              <a:t> za različite vrste spornih situacija do kojih može doći u toku realizacije projekta. </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Ova </a:t>
            </a:r>
            <a:r>
              <a:rPr lang="sr-Latn-RS" dirty="0">
                <a:latin typeface="Times New Roman" pitchFamily="18" charset="0"/>
                <a:cs typeface="Times New Roman" pitchFamily="18" charset="0"/>
              </a:rPr>
              <a:t>standardizovana </a:t>
            </a:r>
            <a:r>
              <a:rPr lang="sr-Latn-RS" dirty="0" smtClean="0">
                <a:latin typeface="Times New Roman" pitchFamily="18" charset="0"/>
                <a:cs typeface="Times New Roman" pitchFamily="18" charset="0"/>
              </a:rPr>
              <a:t>rešenja </a:t>
            </a:r>
            <a:r>
              <a:rPr lang="sr-Latn-RS" b="1" dirty="0">
                <a:latin typeface="Times New Roman" pitchFamily="18" charset="0"/>
                <a:cs typeface="Times New Roman" pitchFamily="18" charset="0"/>
              </a:rPr>
              <a:t>pružaju mogućnost za uočavanje najčešćih problema</a:t>
            </a:r>
            <a:r>
              <a:rPr lang="sr-Latn-RS" dirty="0">
                <a:latin typeface="Times New Roman" pitchFamily="18" charset="0"/>
                <a:cs typeface="Times New Roman" pitchFamily="18" charset="0"/>
              </a:rPr>
              <a:t> u toku rada na projektu i </a:t>
            </a:r>
            <a:r>
              <a:rPr lang="sr-Latn-RS" b="1" dirty="0">
                <a:latin typeface="Times New Roman" pitchFamily="18" charset="0"/>
                <a:cs typeface="Times New Roman" pitchFamily="18" charset="0"/>
              </a:rPr>
              <a:t>definiše zadatke i odgovornost ugovornih strana</a:t>
            </a:r>
            <a:r>
              <a:rPr lang="sr-Latn-RS" dirty="0">
                <a:latin typeface="Times New Roman" pitchFamily="18" charset="0"/>
                <a:cs typeface="Times New Roman" pitchFamily="18" charset="0"/>
              </a:rPr>
              <a:t> u njihovom rešavanju</a:t>
            </a:r>
            <a:r>
              <a:rPr lang="sr-Latn-RS" dirty="0" smtClean="0">
                <a:latin typeface="Times New Roman" pitchFamily="18" charset="0"/>
                <a:cs typeface="Times New Roman" pitchFamily="18" charset="0"/>
              </a:rPr>
              <a:t>.</a:t>
            </a:r>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0418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4500"/>
            <a:ext cx="8964488" cy="4564472"/>
          </a:xfrm>
        </p:spPr>
        <p:txBody>
          <a:bodyPr>
            <a:normAutofit/>
          </a:bodyPr>
          <a:lstStyle/>
          <a:p>
            <a:r>
              <a:rPr lang="sr-Latn-RS" dirty="0">
                <a:latin typeface="Times New Roman" pitchFamily="18" charset="0"/>
                <a:cs typeface="Times New Roman" pitchFamily="18" charset="0"/>
              </a:rPr>
              <a:t>U FIDIC-ovim aktima se, pre svega, </a:t>
            </a:r>
            <a:r>
              <a:rPr lang="sr-Latn-RS" b="1" dirty="0">
                <a:latin typeface="Times New Roman" pitchFamily="18" charset="0"/>
                <a:cs typeface="Times New Roman" pitchFamily="18" charset="0"/>
              </a:rPr>
              <a:t>insistira na ranom uključivanju konsultanata u posao </a:t>
            </a:r>
            <a:r>
              <a:rPr lang="sr-Latn-RS" dirty="0">
                <a:latin typeface="Times New Roman" pitchFamily="18" charset="0"/>
                <a:cs typeface="Times New Roman" pitchFamily="18" charset="0"/>
              </a:rPr>
              <a:t>tj. u izradu predinvesticionih studija, jer se smatra da se oko </a:t>
            </a:r>
            <a:r>
              <a:rPr lang="sr-Latn-RS" b="1" dirty="0">
                <a:latin typeface="Times New Roman" pitchFamily="18" charset="0"/>
                <a:cs typeface="Times New Roman" pitchFamily="18" charset="0"/>
              </a:rPr>
              <a:t>85%</a:t>
            </a:r>
            <a:r>
              <a:rPr lang="sr-Latn-RS" dirty="0">
                <a:latin typeface="Times New Roman" pitchFamily="18" charset="0"/>
                <a:cs typeface="Times New Roman" pitchFamily="18" charset="0"/>
              </a:rPr>
              <a:t> od mogućih ušteda na jednom projektu ostvaruje u fazama rada </a:t>
            </a:r>
            <a:r>
              <a:rPr lang="sr-Latn-RS" b="1" dirty="0">
                <a:latin typeface="Times New Roman" pitchFamily="18" charset="0"/>
                <a:cs typeface="Times New Roman" pitchFamily="18" charset="0"/>
              </a:rPr>
              <a:t>do izrade tendera za izbor izvođača radova</a:t>
            </a:r>
            <a:r>
              <a:rPr lang="sr-Latn-RS" dirty="0">
                <a:latin typeface="Times New Roman" pitchFamily="18" charset="0"/>
                <a:cs typeface="Times New Roman" pitchFamily="18" charset="0"/>
              </a:rPr>
              <a:t>, a da se preostalih 15% mogućih ušteda može ostvariti tokom izgradnje i opremanja investicionih objekata i to kontrolom </a:t>
            </a:r>
            <a:r>
              <a:rPr lang="sr-Latn-RS" dirty="0" smtClean="0">
                <a:latin typeface="Times New Roman" pitchFamily="18" charset="0"/>
                <a:cs typeface="Times New Roman" pitchFamily="18" charset="0"/>
              </a:rPr>
              <a:t>troškova i </a:t>
            </a:r>
            <a:r>
              <a:rPr lang="sr-Latn-RS" dirty="0">
                <a:latin typeface="Times New Roman" pitchFamily="18" charset="0"/>
                <a:cs typeface="Times New Roman" pitchFamily="18" charset="0"/>
              </a:rPr>
              <a:t>kvaliteta izvedenih radova</a:t>
            </a:r>
            <a:r>
              <a:rPr lang="sr-Latn-RS" dirty="0" smtClean="0">
                <a:latin typeface="Times New Roman" pitchFamily="18" charset="0"/>
                <a:cs typeface="Times New Roman" pitchFamily="18" charset="0"/>
              </a:rPr>
              <a:t>.</a:t>
            </a:r>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81630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69009"/>
            <a:ext cx="8784976" cy="4728343"/>
          </a:xfrm>
        </p:spPr>
        <p:txBody>
          <a:bodyPr/>
          <a:lstStyle/>
          <a:p>
            <a:r>
              <a:rPr lang="sr-Latn-RS" dirty="0">
                <a:latin typeface="Times New Roman" pitchFamily="18" charset="0"/>
                <a:cs typeface="Times New Roman" pitchFamily="18" charset="0"/>
              </a:rPr>
              <a:t>U ugovorima vezanim za međunarodnu investicionu izgradnju, najčešće se primenjuju opšti uslovi koje je izdala Međunarodna federacija </a:t>
            </a:r>
            <a:r>
              <a:rPr lang="sr-Latn-RS" dirty="0" smtClean="0">
                <a:latin typeface="Times New Roman" pitchFamily="18" charset="0"/>
                <a:cs typeface="Times New Roman" pitchFamily="18" charset="0"/>
              </a:rPr>
              <a:t>inženjera </a:t>
            </a:r>
            <a:r>
              <a:rPr lang="sr-Latn-RS" dirty="0" err="1" smtClean="0">
                <a:latin typeface="Times New Roman" pitchFamily="18" charset="0"/>
                <a:cs typeface="Times New Roman" pitchFamily="18" charset="0"/>
              </a:rPr>
              <a:t>konsutanata</a:t>
            </a:r>
            <a:r>
              <a:rPr lang="sr-Latn-RS" dirty="0" smtClean="0">
                <a:latin typeface="Times New Roman" pitchFamily="18" charset="0"/>
                <a:cs typeface="Times New Roman" pitchFamily="18" charset="0"/>
              </a:rPr>
              <a:t> FIDIC</a:t>
            </a:r>
            <a:r>
              <a:rPr lang="sr-Latn-RS" dirty="0">
                <a:latin typeface="Times New Roman" pitchFamily="18" charset="0"/>
                <a:cs typeface="Times New Roman" pitchFamily="18" charset="0"/>
              </a:rPr>
              <a:t>. </a:t>
            </a:r>
          </a:p>
          <a:p>
            <a:r>
              <a:rPr lang="sr-Latn-RS" dirty="0">
                <a:latin typeface="Times New Roman" pitchFamily="18" charset="0"/>
                <a:cs typeface="Times New Roman" pitchFamily="18" charset="0"/>
              </a:rPr>
              <a:t>FIDIC-ovi uslovi doživeli su najširu međunarodnu primenu </a:t>
            </a:r>
            <a:r>
              <a:rPr lang="sr-Latn-RS" b="1" dirty="0">
                <a:latin typeface="Times New Roman" pitchFamily="18" charset="0"/>
                <a:cs typeface="Times New Roman" pitchFamily="18" charset="0"/>
              </a:rPr>
              <a:t>jer su u njima u velikoj meri uravnotežena prava i dužnosti svih ugovornih strana. </a:t>
            </a:r>
          </a:p>
          <a:p>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419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2856"/>
            <a:ext cx="8229600" cy="3993307"/>
          </a:xfrm>
        </p:spPr>
        <p:txBody>
          <a:bodyPr/>
          <a:lstStyle/>
          <a:p>
            <a:pPr marL="0" indent="0">
              <a:buNone/>
            </a:pPr>
            <a:r>
              <a:rPr lang="sr-Latn-RS" b="1" dirty="0" smtClean="0">
                <a:latin typeface="Times New Roman" pitchFamily="18" charset="0"/>
                <a:cs typeface="Times New Roman" pitchFamily="18" charset="0"/>
              </a:rPr>
              <a:t>Uloga konsultanata</a:t>
            </a:r>
          </a:p>
          <a:p>
            <a:r>
              <a:rPr lang="sr-Latn-RS" dirty="0" smtClean="0">
                <a:latin typeface="Times New Roman" pitchFamily="18" charset="0"/>
                <a:cs typeface="Times New Roman" pitchFamily="18" charset="0"/>
              </a:rPr>
              <a:t>Nivo </a:t>
            </a:r>
            <a:r>
              <a:rPr lang="sr-Latn-RS" dirty="0">
                <a:latin typeface="Times New Roman" pitchFamily="18" charset="0"/>
                <a:cs typeface="Times New Roman" pitchFamily="18" charset="0"/>
              </a:rPr>
              <a:t>odluka koje se mogu prepustiti </a:t>
            </a:r>
            <a:r>
              <a:rPr lang="sr-Latn-RS" dirty="0" err="1">
                <a:latin typeface="Times New Roman" pitchFamily="18" charset="0"/>
                <a:cs typeface="Times New Roman" pitchFamily="18" charset="0"/>
              </a:rPr>
              <a:t>konsultantu</a:t>
            </a:r>
            <a:r>
              <a:rPr lang="sr-Latn-RS" dirty="0">
                <a:latin typeface="Times New Roman" pitchFamily="18" charset="0"/>
                <a:cs typeface="Times New Roman" pitchFamily="18" charset="0"/>
              </a:rPr>
              <a:t> zavisi od slučaja do slučaja, ali se </a:t>
            </a:r>
            <a:r>
              <a:rPr lang="sr-Latn-RS" b="1" dirty="0">
                <a:latin typeface="Times New Roman" pitchFamily="18" charset="0"/>
                <a:cs typeface="Times New Roman" pitchFamily="18" charset="0"/>
              </a:rPr>
              <a:t>pri realizaciji projekta, </a:t>
            </a:r>
            <a:r>
              <a:rPr lang="sr-Latn-RS" b="1" dirty="0" smtClean="0">
                <a:latin typeface="Times New Roman" pitchFamily="18" charset="0"/>
                <a:cs typeface="Times New Roman" pitchFamily="18" charset="0"/>
              </a:rPr>
              <a:t>Investitor </a:t>
            </a:r>
            <a:r>
              <a:rPr lang="sr-Latn-RS" b="1" dirty="0">
                <a:latin typeface="Times New Roman" pitchFamily="18" charset="0"/>
                <a:cs typeface="Times New Roman" pitchFamily="18" charset="0"/>
              </a:rPr>
              <a:t>nikada u potpunosti ne isključuje </a:t>
            </a:r>
            <a:r>
              <a:rPr lang="sr-Latn-RS" dirty="0">
                <a:latin typeface="Times New Roman" pitchFamily="18" charset="0"/>
                <a:cs typeface="Times New Roman" pitchFamily="18" charset="0"/>
              </a:rPr>
              <a:t>i to ne samo u pogledu ključnih </a:t>
            </a:r>
            <a:r>
              <a:rPr lang="sr-Latn-RS" b="1" dirty="0">
                <a:latin typeface="Times New Roman" pitchFamily="18" charset="0"/>
                <a:cs typeface="Times New Roman" pitchFamily="18" charset="0"/>
              </a:rPr>
              <a:t>odluka</a:t>
            </a:r>
            <a:r>
              <a:rPr lang="sr-Latn-RS" dirty="0">
                <a:latin typeface="Times New Roman" pitchFamily="18" charset="0"/>
                <a:cs typeface="Times New Roman" pitchFamily="18" charset="0"/>
              </a:rPr>
              <a:t>, već i u pogledu </a:t>
            </a:r>
            <a:r>
              <a:rPr lang="sr-Latn-RS" b="1" dirty="0">
                <a:latin typeface="Times New Roman" pitchFamily="18" charset="0"/>
                <a:cs typeface="Times New Roman" pitchFamily="18" charset="0"/>
              </a:rPr>
              <a:t>odgovornosti</a:t>
            </a:r>
            <a:r>
              <a:rPr lang="sr-Latn-RS" dirty="0">
                <a:latin typeface="Times New Roman" pitchFamily="18" charset="0"/>
                <a:cs typeface="Times New Roman" pitchFamily="18" charset="0"/>
              </a:rPr>
              <a:t> za projekat.</a:t>
            </a:r>
          </a:p>
          <a:p>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7740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69009"/>
            <a:ext cx="9036496" cy="4872359"/>
          </a:xfrm>
        </p:spPr>
        <p:txBody>
          <a:bodyPr>
            <a:normAutofit fontScale="92500" lnSpcReduction="10000"/>
          </a:bodyPr>
          <a:lstStyle/>
          <a:p>
            <a:r>
              <a:rPr lang="sr-Latn-RS" b="1" dirty="0">
                <a:latin typeface="Times New Roman" pitchFamily="18" charset="0"/>
                <a:cs typeface="Times New Roman" pitchFamily="18" charset="0"/>
              </a:rPr>
              <a:t>Nacionalna </a:t>
            </a:r>
            <a:r>
              <a:rPr lang="sr-Latn-RS" b="1" dirty="0" smtClean="0">
                <a:latin typeface="Times New Roman" pitchFamily="18" charset="0"/>
                <a:cs typeface="Times New Roman" pitchFamily="18" charset="0"/>
              </a:rPr>
              <a:t>zakonodavstva</a:t>
            </a:r>
            <a:r>
              <a:rPr lang="sr-Latn-RS" dirty="0" smtClean="0">
                <a:latin typeface="Times New Roman" pitchFamily="18" charset="0"/>
                <a:cs typeface="Times New Roman" pitchFamily="18" charset="0"/>
              </a:rPr>
              <a:t> su različita </a:t>
            </a:r>
            <a:r>
              <a:rPr lang="sr-Latn-RS" dirty="0">
                <a:latin typeface="Times New Roman" pitchFamily="18" charset="0"/>
                <a:cs typeface="Times New Roman" pitchFamily="18" charset="0"/>
              </a:rPr>
              <a:t>za pojedine države, što znači da izvođač koji nastupa </a:t>
            </a:r>
            <a:r>
              <a:rPr lang="sr-Latn-RS" dirty="0" smtClean="0">
                <a:latin typeface="Times New Roman" pitchFamily="18" charset="0"/>
                <a:cs typeface="Times New Roman" pitchFamily="18" charset="0"/>
              </a:rPr>
              <a:t>na svetskom tržištu </a:t>
            </a:r>
            <a:r>
              <a:rPr lang="sr-Latn-RS" dirty="0">
                <a:latin typeface="Times New Roman" pitchFamily="18" charset="0"/>
                <a:cs typeface="Times New Roman" pitchFamily="18" charset="0"/>
              </a:rPr>
              <a:t>svaki put mora da prouči pravni sistem zemlje u kojoj se izvode radovi. </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Ova </a:t>
            </a:r>
            <a:r>
              <a:rPr lang="sr-Latn-RS" dirty="0">
                <a:latin typeface="Times New Roman" pitchFamily="18" charset="0"/>
                <a:cs typeface="Times New Roman" pitchFamily="18" charset="0"/>
              </a:rPr>
              <a:t>činjenica je dovela do </a:t>
            </a:r>
            <a:r>
              <a:rPr lang="sr-Latn-RS" b="1" dirty="0">
                <a:latin typeface="Times New Roman" pitchFamily="18" charset="0"/>
                <a:cs typeface="Times New Roman" pitchFamily="18" charset="0"/>
              </a:rPr>
              <a:t>potrebe da se stvore usaglašeni </a:t>
            </a:r>
            <a:r>
              <a:rPr lang="sr-Latn-RS" b="1" dirty="0" smtClean="0">
                <a:latin typeface="Times New Roman" pitchFamily="18" charset="0"/>
                <a:cs typeface="Times New Roman" pitchFamily="18" charset="0"/>
              </a:rPr>
              <a:t>opšti uslovi</a:t>
            </a:r>
            <a:r>
              <a:rPr lang="sr-Latn-RS" dirty="0" smtClean="0">
                <a:latin typeface="Times New Roman" pitchFamily="18" charset="0"/>
                <a:cs typeface="Times New Roman" pitchFamily="18" charset="0"/>
              </a:rPr>
              <a:t> </a:t>
            </a:r>
            <a:r>
              <a:rPr lang="sr-Latn-RS" dirty="0">
                <a:latin typeface="Times New Roman" pitchFamily="18" charset="0"/>
                <a:cs typeface="Times New Roman" pitchFamily="18" charset="0"/>
              </a:rPr>
              <a:t>za izvođenje investicionih </a:t>
            </a:r>
            <a:r>
              <a:rPr lang="sr-Latn-RS" dirty="0" smtClean="0">
                <a:latin typeface="Times New Roman" pitchFamily="18" charset="0"/>
                <a:cs typeface="Times New Roman" pitchFamily="18" charset="0"/>
              </a:rPr>
              <a:t>radova, odnosno FIDIC-ovi opšti uslovi</a:t>
            </a:r>
          </a:p>
          <a:p>
            <a:r>
              <a:rPr lang="sr-Latn-RS" dirty="0" smtClean="0">
                <a:latin typeface="Times New Roman" pitchFamily="18" charset="0"/>
                <a:cs typeface="Times New Roman" pitchFamily="18" charset="0"/>
              </a:rPr>
              <a:t>FIDIC-ovi opšti uslovi trasiraju politiku </a:t>
            </a:r>
            <a:r>
              <a:rPr lang="sr-Latn-RS" dirty="0">
                <a:latin typeface="Times New Roman" pitchFamily="18" charset="0"/>
                <a:cs typeface="Times New Roman" pitchFamily="18" charset="0"/>
              </a:rPr>
              <a:t>za kasnije pregovore po eventualno spornim pitanjima kao i </a:t>
            </a:r>
            <a:r>
              <a:rPr lang="sr-Latn-RS" dirty="0" smtClean="0">
                <a:latin typeface="Times New Roman" pitchFamily="18" charset="0"/>
                <a:cs typeface="Times New Roman" pitchFamily="18" charset="0"/>
              </a:rPr>
              <a:t>standardizaciju </a:t>
            </a:r>
            <a:r>
              <a:rPr lang="sr-Latn-RS" dirty="0">
                <a:latin typeface="Times New Roman" pitchFamily="18" charset="0"/>
                <a:cs typeface="Times New Roman" pitchFamily="18" charset="0"/>
              </a:rPr>
              <a:t>postupka za podizanje odštetnih zahteva.</a:t>
            </a:r>
          </a:p>
          <a:p>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423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728193"/>
            <a:ext cx="8712968" cy="5129808"/>
          </a:xfrm>
        </p:spPr>
        <p:txBody>
          <a:bodyPr>
            <a:normAutofit lnSpcReduction="10000"/>
          </a:bodyPr>
          <a:lstStyle/>
          <a:p>
            <a:pPr marL="0" indent="0">
              <a:buNone/>
            </a:pPr>
            <a:r>
              <a:rPr lang="sr-Latn-RS" dirty="0">
                <a:latin typeface="Times New Roman" pitchFamily="18" charset="0"/>
                <a:cs typeface="Times New Roman" pitchFamily="18" charset="0"/>
              </a:rPr>
              <a:t>Organizacija FIDIC je objavila veći broj kompleta dokumenata za različite primene u građevinarstvu. </a:t>
            </a:r>
          </a:p>
          <a:p>
            <a:pPr marL="0" indent="0">
              <a:buNone/>
            </a:pPr>
            <a:r>
              <a:rPr lang="sr-Latn-RS" dirty="0">
                <a:latin typeface="Times New Roman" pitchFamily="18" charset="0"/>
                <a:cs typeface="Times New Roman" pitchFamily="18" charset="0"/>
              </a:rPr>
              <a:t>Najpoznatiji dokumenti kojima se regulišu </a:t>
            </a:r>
            <a:r>
              <a:rPr lang="sr-Latn-RS" u="sng" dirty="0">
                <a:latin typeface="Times New Roman" pitchFamily="18" charset="0"/>
                <a:cs typeface="Times New Roman" pitchFamily="18" charset="0"/>
              </a:rPr>
              <a:t>odnosi između investitora i izvođača</a:t>
            </a:r>
            <a:r>
              <a:rPr lang="sr-Latn-RS" dirty="0">
                <a:latin typeface="Times New Roman" pitchFamily="18" charset="0"/>
                <a:cs typeface="Times New Roman" pitchFamily="18" charset="0"/>
              </a:rPr>
              <a:t> su:</a:t>
            </a:r>
          </a:p>
          <a:p>
            <a:pPr marL="514350" lvl="0" indent="-514350">
              <a:buFont typeface="+mj-lt"/>
              <a:buAutoNum type="arabicPeriod"/>
            </a:pPr>
            <a:r>
              <a:rPr lang="sr-Latn-RS" b="1" dirty="0">
                <a:latin typeface="Times New Roman" pitchFamily="18" charset="0"/>
                <a:cs typeface="Times New Roman" pitchFamily="18" charset="0"/>
              </a:rPr>
              <a:t>Uslovi ugovaranja za građevinske radove-opšti uslovi (</a:t>
            </a:r>
            <a:r>
              <a:rPr lang="sr-Latn-RS" b="1" dirty="0">
                <a:solidFill>
                  <a:srgbClr val="FF0000"/>
                </a:solidFill>
                <a:latin typeface="Times New Roman" pitchFamily="18" charset="0"/>
                <a:cs typeface="Times New Roman" pitchFamily="18" charset="0"/>
              </a:rPr>
              <a:t>Crvena knjiga</a:t>
            </a:r>
            <a:r>
              <a:rPr lang="sr-Latn-RS" b="1" dirty="0">
                <a:latin typeface="Times New Roman" pitchFamily="18" charset="0"/>
                <a:cs typeface="Times New Roman" pitchFamily="18" charset="0"/>
              </a:rPr>
              <a:t>)</a:t>
            </a:r>
          </a:p>
          <a:p>
            <a:pPr marL="400050" lvl="1" indent="0">
              <a:buNone/>
            </a:pPr>
            <a:r>
              <a:rPr lang="sr-Latn-RS" dirty="0">
                <a:latin typeface="Times New Roman" pitchFamily="18" charset="0"/>
                <a:cs typeface="Times New Roman" pitchFamily="18" charset="0"/>
              </a:rPr>
              <a:t>"CRVENI FIDIC" predstavlja najčešće korišćeni oblik FIDIK uslova ugovora</a:t>
            </a:r>
            <a:r>
              <a:rPr lang="sr-Latn-RS" dirty="0" smtClean="0">
                <a:latin typeface="Times New Roman" pitchFamily="18" charset="0"/>
                <a:cs typeface="Times New Roman" pitchFamily="18" charset="0"/>
              </a:rPr>
              <a:t>. Predviđena </a:t>
            </a:r>
            <a:r>
              <a:rPr lang="sr-Latn-RS" dirty="0">
                <a:latin typeface="Times New Roman" pitchFamily="18" charset="0"/>
                <a:cs typeface="Times New Roman" pitchFamily="18" charset="0"/>
              </a:rPr>
              <a:t>je da se koristi za vođenje građevinskih i tehničkih radova kada tehničku dokumentaciju obezbeđuje Investitor ili njegov predstavnik.</a:t>
            </a:r>
          </a:p>
          <a:p>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583264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b="1" dirty="0"/>
              <a:t>Vrste dokumenata FIDIC</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4943" y="0"/>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777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672841"/>
            <a:ext cx="8856984" cy="5068527"/>
          </a:xfrm>
        </p:spPr>
        <p:txBody>
          <a:bodyPr>
            <a:noAutofit/>
          </a:bodyPr>
          <a:lstStyle/>
          <a:p>
            <a:pPr marL="514350" lvl="0" indent="-514350">
              <a:buFont typeface="+mj-lt"/>
              <a:buAutoNum type="arabicPeriod" startAt="2"/>
            </a:pPr>
            <a:r>
              <a:rPr lang="sr-Latn-RS" sz="2800" dirty="0">
                <a:latin typeface="Times New Roman" pitchFamily="18" charset="0"/>
                <a:cs typeface="Times New Roman" pitchFamily="18" charset="0"/>
              </a:rPr>
              <a:t>Uslovi ugovaranja za građevinske radove-smernice za pripremu posebnih uslova</a:t>
            </a:r>
          </a:p>
          <a:p>
            <a:pPr lvl="1">
              <a:buFont typeface="Arial" pitchFamily="34" charset="0"/>
              <a:buChar char="•"/>
            </a:pPr>
            <a:r>
              <a:rPr lang="sr-Latn-RS" b="1" dirty="0">
                <a:latin typeface="Times New Roman" pitchFamily="18" charset="0"/>
                <a:cs typeface="Times New Roman" pitchFamily="18" charset="0"/>
              </a:rPr>
              <a:t>POSEBNI USLOVI</a:t>
            </a:r>
            <a:r>
              <a:rPr lang="sr-Latn-RS" dirty="0">
                <a:latin typeface="Times New Roman" pitchFamily="18" charset="0"/>
                <a:cs typeface="Times New Roman" pitchFamily="18" charset="0"/>
              </a:rPr>
              <a:t>, zajedno sa opštim uslovima, sačinjavaju ugovorne uslove koji regulišu prava i obaveze ugovornih strana. Pripremaju se za svaki pojedinačni projekat. Oni menjaju, nadopunjuju ili čak brišu neke članove Opštih uslova, imajući veću pravnu snagu od njih. Pri formiranju nekog člana posebnih uslova, poziva se na član opštih uslova koji se menja. Opšti uslovi su neophodan deo ugovornih uslova.</a:t>
            </a:r>
          </a:p>
          <a:p>
            <a:pPr marL="457200" lvl="1" indent="0">
              <a:buNone/>
            </a:pPr>
            <a:r>
              <a:rPr lang="sr-Latn-RS" b="1" dirty="0" smtClean="0">
                <a:latin typeface="Times New Roman" pitchFamily="18" charset="0"/>
                <a:cs typeface="Times New Roman" pitchFamily="18" charset="0"/>
              </a:rPr>
              <a:t>Posebni uslovi </a:t>
            </a:r>
            <a:r>
              <a:rPr lang="sr-Latn-RS" b="1" dirty="0">
                <a:latin typeface="Times New Roman" pitchFamily="18" charset="0"/>
                <a:cs typeface="Times New Roman" pitchFamily="18" charset="0"/>
              </a:rPr>
              <a:t>pregledno opisuju konkretan projekat. </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0"/>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683568" y="202816"/>
            <a:ext cx="5832648"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b="1" dirty="0"/>
              <a:t>Vrste dokumenata FIDIC</a:t>
            </a:r>
          </a:p>
        </p:txBody>
      </p:sp>
    </p:spTree>
    <p:extLst>
      <p:ext uri="{BB962C8B-B14F-4D97-AF65-F5344CB8AC3E}">
        <p14:creationId xmlns:p14="http://schemas.microsoft.com/office/powerpoint/2010/main" val="23359067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8760"/>
            <a:ext cx="9144000" cy="5184576"/>
          </a:xfrm>
        </p:spPr>
        <p:txBody>
          <a:bodyPr>
            <a:noAutofit/>
          </a:bodyPr>
          <a:lstStyle/>
          <a:p>
            <a:pPr marL="514350" lvl="0" indent="-514350">
              <a:buFont typeface="+mj-lt"/>
              <a:buAutoNum type="arabicPeriod"/>
            </a:pPr>
            <a:r>
              <a:rPr lang="sr-Latn-RS" sz="2400" dirty="0">
                <a:latin typeface="Times New Roman" pitchFamily="18" charset="0"/>
                <a:cs typeface="Times New Roman" pitchFamily="18" charset="0"/>
              </a:rPr>
              <a:t>Uslovi ugovaranja za </a:t>
            </a:r>
            <a:r>
              <a:rPr lang="sr-Latn-RS" sz="2400" b="1" dirty="0">
                <a:latin typeface="Times New Roman" pitchFamily="18" charset="0"/>
                <a:cs typeface="Times New Roman" pitchFamily="18" charset="0"/>
              </a:rPr>
              <a:t>projektovanje-izgradnju i ključ u ruke </a:t>
            </a:r>
            <a:endParaRPr lang="sr-Latn-RS" sz="2400" b="1" dirty="0" smtClean="0">
              <a:latin typeface="Times New Roman" pitchFamily="18" charset="0"/>
              <a:cs typeface="Times New Roman" pitchFamily="18" charset="0"/>
            </a:endParaRPr>
          </a:p>
          <a:p>
            <a:pPr marL="0" lvl="0" indent="0">
              <a:buNone/>
            </a:pPr>
            <a:r>
              <a:rPr lang="sr-Latn-RS" sz="2400" dirty="0" smtClean="0">
                <a:latin typeface="Times New Roman" pitchFamily="18" charset="0"/>
                <a:cs typeface="Times New Roman" pitchFamily="18" charset="0"/>
              </a:rPr>
              <a:t>      </a:t>
            </a:r>
            <a:r>
              <a:rPr lang="sr-Latn-RS" sz="2400" b="1" dirty="0" smtClean="0">
                <a:solidFill>
                  <a:schemeClr val="bg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a:t>
            </a:r>
            <a:r>
              <a:rPr lang="sr-Latn-RS" sz="2400" b="1" dirty="0">
                <a:solidFill>
                  <a:schemeClr val="bg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SREBRNA KNJIGA"</a:t>
            </a:r>
            <a:r>
              <a:rPr lang="sr-Latn-RS" sz="2400" dirty="0">
                <a:solidFill>
                  <a:schemeClr val="bg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p>
          <a:p>
            <a:pPr marL="400050" lvl="1" indent="0">
              <a:buNone/>
            </a:pPr>
            <a:r>
              <a:rPr lang="sr-Latn-RS" sz="2000" dirty="0" smtClean="0">
                <a:latin typeface="Times New Roman" pitchFamily="18" charset="0"/>
                <a:cs typeface="Times New Roman" pitchFamily="18" charset="0"/>
              </a:rPr>
              <a:t>Projekat </a:t>
            </a:r>
            <a:r>
              <a:rPr lang="sr-Latn-RS" sz="2000" dirty="0">
                <a:latin typeface="Times New Roman" pitchFamily="18" charset="0"/>
                <a:cs typeface="Times New Roman" pitchFamily="18" charset="0"/>
              </a:rPr>
              <a:t>sa fiksnom cenom, po principu "ključ u ruke"</a:t>
            </a:r>
          </a:p>
          <a:p>
            <a:pPr marL="400050" lvl="1" indent="0">
              <a:buNone/>
            </a:pPr>
            <a:r>
              <a:rPr lang="sr-Latn-RS" sz="2000" dirty="0">
                <a:latin typeface="Times New Roman" pitchFamily="18" charset="0"/>
                <a:cs typeface="Times New Roman" pitchFamily="18" charset="0"/>
              </a:rPr>
              <a:t>Izvođač preuzima svu odgovornost za projektovanje i izgradnju</a:t>
            </a:r>
          </a:p>
          <a:p>
            <a:pPr marL="400050" lvl="1" indent="0">
              <a:buNone/>
            </a:pPr>
            <a:r>
              <a:rPr lang="sr-Latn-RS" sz="2000" dirty="0" smtClean="0">
                <a:latin typeface="Times New Roman" pitchFamily="18" charset="0"/>
                <a:cs typeface="Times New Roman" pitchFamily="18" charset="0"/>
              </a:rPr>
              <a:t>Investitor </a:t>
            </a:r>
            <a:r>
              <a:rPr lang="sr-Latn-RS" sz="2000" dirty="0">
                <a:latin typeface="Times New Roman" pitchFamily="18" charset="0"/>
                <a:cs typeface="Times New Roman" pitchFamily="18" charset="0"/>
              </a:rPr>
              <a:t>želi </a:t>
            </a:r>
            <a:r>
              <a:rPr lang="sr-Latn-RS" sz="2000" dirty="0" smtClean="0">
                <a:latin typeface="Times New Roman" pitchFamily="18" charset="0"/>
                <a:cs typeface="Times New Roman" pitchFamily="18" charset="0"/>
              </a:rPr>
              <a:t>da se zaštiti </a:t>
            </a:r>
            <a:r>
              <a:rPr lang="sr-Latn-RS" sz="2000" dirty="0">
                <a:latin typeface="Times New Roman" pitchFamily="18" charset="0"/>
                <a:cs typeface="Times New Roman" pitchFamily="18" charset="0"/>
              </a:rPr>
              <a:t>od nepredviđenih radova i </a:t>
            </a:r>
            <a:r>
              <a:rPr lang="sr-Latn-RS" sz="2000" dirty="0" smtClean="0">
                <a:latin typeface="Times New Roman" pitchFamily="18" charset="0"/>
                <a:cs typeface="Times New Roman" pitchFamily="18" charset="0"/>
              </a:rPr>
              <a:t>ugovori </a:t>
            </a:r>
            <a:r>
              <a:rPr lang="sr-Latn-RS" sz="2000" dirty="0">
                <a:latin typeface="Times New Roman" pitchFamily="18" charset="0"/>
                <a:cs typeface="Times New Roman" pitchFamily="18" charset="0"/>
              </a:rPr>
              <a:t>fiksnu cenu </a:t>
            </a:r>
            <a:endParaRPr lang="sr-Latn-RS" sz="2000" dirty="0" smtClean="0">
              <a:latin typeface="Times New Roman" pitchFamily="18" charset="0"/>
              <a:cs typeface="Times New Roman" pitchFamily="18" charset="0"/>
            </a:endParaRPr>
          </a:p>
          <a:p>
            <a:pPr marL="400050" lvl="1" indent="0">
              <a:buNone/>
            </a:pPr>
            <a:r>
              <a:rPr lang="sr-Latn-RS" sz="2000" dirty="0" smtClean="0">
                <a:latin typeface="Times New Roman" pitchFamily="18" charset="0"/>
                <a:cs typeface="Times New Roman" pitchFamily="18" charset="0"/>
              </a:rPr>
              <a:t>(</a:t>
            </a:r>
            <a:r>
              <a:rPr lang="sr-Latn-RS" sz="2000" dirty="0">
                <a:latin typeface="Times New Roman" pitchFamily="18" charset="0"/>
                <a:cs typeface="Times New Roman" pitchFamily="18" charset="0"/>
              </a:rPr>
              <a:t>osim nepredviđenih  zemljanih radova)</a:t>
            </a:r>
          </a:p>
          <a:p>
            <a:pPr marL="400050" lvl="1" indent="0">
              <a:buNone/>
            </a:pPr>
            <a:r>
              <a:rPr lang="sr-Latn-RS" sz="2000" dirty="0">
                <a:latin typeface="Times New Roman" pitchFamily="18" charset="0"/>
                <a:cs typeface="Times New Roman" pitchFamily="18" charset="0"/>
              </a:rPr>
              <a:t>Ne pojavljuje se treća strana- Inženjer</a:t>
            </a:r>
          </a:p>
          <a:p>
            <a:pPr marL="400050" lvl="1" indent="0">
              <a:buNone/>
            </a:pPr>
            <a:r>
              <a:rPr lang="sr-Latn-RS" sz="2000" dirty="0">
                <a:latin typeface="Times New Roman" pitchFamily="18" charset="0"/>
                <a:cs typeface="Times New Roman" pitchFamily="18" charset="0"/>
              </a:rPr>
              <a:t>Investitor nije uključen u projekat na dnevnoj bazi, već se na kraju dokazuje usklađenost performansi objekta sa zahtevima</a:t>
            </a:r>
          </a:p>
          <a:p>
            <a:pPr marL="400050" lvl="1" indent="0">
              <a:buNone/>
            </a:pPr>
            <a:r>
              <a:rPr lang="sr-Latn-RS" sz="2000" dirty="0">
                <a:latin typeface="Times New Roman" pitchFamily="18" charset="0"/>
                <a:cs typeface="Times New Roman" pitchFamily="18" charset="0"/>
              </a:rPr>
              <a:t>Za projekte čija je srž neka instalacija –mašinska, elektro (npr. elektrana, toplana, fabrika) </a:t>
            </a:r>
            <a:r>
              <a:rPr lang="sr-Latn-RS" sz="2000" dirty="0" smtClean="0">
                <a:latin typeface="Times New Roman" pitchFamily="18" charset="0"/>
                <a:cs typeface="Times New Roman" pitchFamily="18" charset="0"/>
              </a:rPr>
              <a:t>korisno je </a:t>
            </a:r>
            <a:r>
              <a:rPr lang="sr-Latn-RS" sz="2000" dirty="0">
                <a:latin typeface="Times New Roman" pitchFamily="18" charset="0"/>
                <a:cs typeface="Times New Roman" pitchFamily="18" charset="0"/>
              </a:rPr>
              <a:t>primeniti Srebrnu knjigu. Na ovaj način Izvođač snosi svu odgovornost za opremu koju isporučuje i ugrađuje. A to za izvođača obično nije problem, jer već ima funkcionalan plan postrojenja koje hoće da isporuči, a za </a:t>
            </a:r>
            <a:r>
              <a:rPr lang="sr-Latn-RS" sz="2000" dirty="0" smtClean="0">
                <a:latin typeface="Times New Roman" pitchFamily="18" charset="0"/>
                <a:cs typeface="Times New Roman" pitchFamily="18" charset="0"/>
              </a:rPr>
              <a:t>investitora je velika </a:t>
            </a:r>
            <a:r>
              <a:rPr lang="sr-Latn-RS" sz="2000" dirty="0">
                <a:latin typeface="Times New Roman" pitchFamily="18" charset="0"/>
                <a:cs typeface="Times New Roman" pitchFamily="18" charset="0"/>
              </a:rPr>
              <a:t>sigurnost</a:t>
            </a:r>
            <a:r>
              <a:rPr lang="sr-Latn-RS" sz="2000" dirty="0" smtClean="0">
                <a:latin typeface="Times New Roman" pitchFamily="18" charset="0"/>
                <a:cs typeface="Times New Roman" pitchFamily="18" charset="0"/>
              </a:rPr>
              <a:t>.</a:t>
            </a:r>
            <a:endParaRPr lang="sr-Latn-RS" sz="2000"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3559" y="-56300"/>
            <a:ext cx="1584176"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p:cNvSpPr txBox="1">
            <a:spLocks/>
          </p:cNvSpPr>
          <p:nvPr/>
        </p:nvSpPr>
        <p:spPr>
          <a:xfrm>
            <a:off x="683568" y="202817"/>
            <a:ext cx="5832648" cy="106594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b="1" dirty="0"/>
              <a:t>Vrste dokumenata FIDIC</a:t>
            </a:r>
          </a:p>
        </p:txBody>
      </p:sp>
    </p:spTree>
    <p:extLst>
      <p:ext uri="{BB962C8B-B14F-4D97-AF65-F5344CB8AC3E}">
        <p14:creationId xmlns:p14="http://schemas.microsoft.com/office/powerpoint/2010/main" val="41608691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07288" cy="5069160"/>
          </a:xfrm>
        </p:spPr>
        <p:txBody>
          <a:bodyPr>
            <a:normAutofit fontScale="92500" lnSpcReduction="20000"/>
          </a:bodyPr>
          <a:lstStyle/>
          <a:p>
            <a:pPr marL="514350" lvl="0" indent="-514350">
              <a:buFont typeface="+mj-lt"/>
              <a:buAutoNum type="arabicPeriod" startAt="3"/>
            </a:pPr>
            <a:r>
              <a:rPr lang="sr-Latn-RS" b="1" dirty="0">
                <a:latin typeface="Times New Roman" pitchFamily="18" charset="0"/>
                <a:cs typeface="Times New Roman" pitchFamily="18" charset="0"/>
              </a:rPr>
              <a:t>Uslovi ugovora za projektovanje, izgradnju i eksploataciju (</a:t>
            </a:r>
            <a:r>
              <a:rPr lang="sr-Latn-RS" b="1" dirty="0">
                <a:solidFill>
                  <a:srgbClr val="FFC000"/>
                </a:solidFill>
                <a:latin typeface="Times New Roman" pitchFamily="18" charset="0"/>
                <a:cs typeface="Times New Roman" pitchFamily="18" charset="0"/>
              </a:rPr>
              <a:t>Zlatna knjiga</a:t>
            </a:r>
            <a:r>
              <a:rPr lang="sr-Latn-RS" b="1" dirty="0">
                <a:latin typeface="Times New Roman" pitchFamily="18" charset="0"/>
                <a:cs typeface="Times New Roman" pitchFamily="18" charset="0"/>
              </a:rPr>
              <a:t>)</a:t>
            </a:r>
          </a:p>
          <a:p>
            <a:pPr marL="400050" lvl="1" indent="0">
              <a:buNone/>
            </a:pPr>
            <a:r>
              <a:rPr lang="sr-Latn-RS" dirty="0">
                <a:latin typeface="Times New Roman" pitchFamily="18" charset="0"/>
                <a:cs typeface="Times New Roman" pitchFamily="18" charset="0"/>
              </a:rPr>
              <a:t>"ZLATNA KNJIGA"  ili uslovi za projektovanje, izgradnju i eksploataciju je jedno od najnovijih </a:t>
            </a:r>
            <a:r>
              <a:rPr lang="sr-Latn-RS" dirty="0" err="1">
                <a:latin typeface="Times New Roman" pitchFamily="18" charset="0"/>
                <a:cs typeface="Times New Roman" pitchFamily="18" charset="0"/>
              </a:rPr>
              <a:t>Fidic</a:t>
            </a:r>
            <a:r>
              <a:rPr lang="sr-Latn-RS" dirty="0">
                <a:latin typeface="Times New Roman" pitchFamily="18" charset="0"/>
                <a:cs typeface="Times New Roman" pitchFamily="18" charset="0"/>
              </a:rPr>
              <a:t>-ovih izdanja.</a:t>
            </a:r>
          </a:p>
          <a:p>
            <a:pPr marL="400050" lvl="1" indent="0">
              <a:buNone/>
            </a:pPr>
            <a:r>
              <a:rPr lang="sr-Latn-RS" dirty="0">
                <a:latin typeface="Times New Roman" pitchFamily="18" charset="0"/>
                <a:cs typeface="Times New Roman" pitchFamily="18" charset="0"/>
              </a:rPr>
              <a:t>Ovaj tip ugovora se koristi u situacijama kada javna uprava i privatne firme realizuju </a:t>
            </a:r>
            <a:r>
              <a:rPr lang="sr-Latn-RS" b="1" dirty="0">
                <a:latin typeface="Times New Roman" pitchFamily="18" charset="0"/>
                <a:cs typeface="Times New Roman" pitchFamily="18" charset="0"/>
              </a:rPr>
              <a:t>zajednički projekat na principima javno-privatnog partnerstva</a:t>
            </a:r>
            <a:r>
              <a:rPr lang="sr-Latn-RS" dirty="0">
                <a:latin typeface="Times New Roman" pitchFamily="18" charset="0"/>
                <a:cs typeface="Times New Roman" pitchFamily="18" charset="0"/>
              </a:rPr>
              <a:t>. Ovakvi ugovori su posebno interesantni državnim organima, lokalnoj samoupravi i javnim preduzećima, kao i privatnim firmama koje hoće da sarađuju sa javnom upravom po ovim principima.</a:t>
            </a:r>
          </a:p>
          <a:p>
            <a:pPr marL="400050" lvl="1" indent="0">
              <a:buNone/>
            </a:pPr>
            <a:r>
              <a:rPr lang="sr-Latn-RS" dirty="0">
                <a:latin typeface="Times New Roman" pitchFamily="18" charset="0"/>
                <a:cs typeface="Times New Roman" pitchFamily="18" charset="0"/>
              </a:rPr>
              <a:t>Koristi se najčešće na koncesionim objektima- za projekte infrastrukture (putevi, pruge, sportski objekti).</a:t>
            </a:r>
          </a:p>
          <a:p>
            <a:endParaRPr lang="sr-Latn-RS"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0312" y="0"/>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p:cNvSpPr txBox="1">
            <a:spLocks/>
          </p:cNvSpPr>
          <p:nvPr/>
        </p:nvSpPr>
        <p:spPr>
          <a:xfrm>
            <a:off x="683568" y="202817"/>
            <a:ext cx="5832648" cy="128196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b="1" dirty="0"/>
              <a:t>Vrste dokumenata FIDIC</a:t>
            </a:r>
          </a:p>
        </p:txBody>
      </p:sp>
    </p:spTree>
    <p:extLst>
      <p:ext uri="{BB962C8B-B14F-4D97-AF65-F5344CB8AC3E}">
        <p14:creationId xmlns:p14="http://schemas.microsoft.com/office/powerpoint/2010/main" val="3485413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420888"/>
            <a:ext cx="8784976" cy="4248472"/>
          </a:xfrm>
        </p:spPr>
        <p:txBody>
          <a:bodyPr>
            <a:normAutofit lnSpcReduction="10000"/>
          </a:bodyPr>
          <a:lstStyle/>
          <a:p>
            <a:r>
              <a:rPr lang="sr-Latn-RS" dirty="0" smtClean="0">
                <a:latin typeface="Times New Roman" pitchFamily="18" charset="0"/>
                <a:cs typeface="Times New Roman" pitchFamily="18" charset="0"/>
              </a:rPr>
              <a:t>Organizacija </a:t>
            </a:r>
            <a:r>
              <a:rPr lang="sr-Latn-RS" dirty="0">
                <a:latin typeface="Times New Roman" pitchFamily="18" charset="0"/>
                <a:cs typeface="Times New Roman" pitchFamily="18" charset="0"/>
              </a:rPr>
              <a:t>FIDIC je </a:t>
            </a:r>
            <a:r>
              <a:rPr lang="sr-Latn-RS" b="1" dirty="0">
                <a:latin typeface="Times New Roman" pitchFamily="18" charset="0"/>
                <a:cs typeface="Times New Roman" pitchFamily="18" charset="0"/>
              </a:rPr>
              <a:t>osnovana prilikom održavanja Svetske izložbe 1913 godine u </a:t>
            </a:r>
            <a:r>
              <a:rPr lang="sr-Latn-RS" b="1" dirty="0" err="1">
                <a:latin typeface="Times New Roman" pitchFamily="18" charset="0"/>
                <a:cs typeface="Times New Roman" pitchFamily="18" charset="0"/>
              </a:rPr>
              <a:t>Gentu</a:t>
            </a:r>
            <a:r>
              <a:rPr lang="sr-Latn-RS" b="1" dirty="0">
                <a:latin typeface="Times New Roman" pitchFamily="18" charset="0"/>
                <a:cs typeface="Times New Roman" pitchFamily="18" charset="0"/>
              </a:rPr>
              <a:t> u Belgiji. </a:t>
            </a:r>
            <a:endParaRPr lang="sr-Latn-RS" b="1"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Zemlje </a:t>
            </a:r>
            <a:r>
              <a:rPr lang="sr-Latn-RS" dirty="0">
                <a:latin typeface="Times New Roman" pitchFamily="18" charset="0"/>
                <a:cs typeface="Times New Roman" pitchFamily="18" charset="0"/>
              </a:rPr>
              <a:t>osnivači FIDIC-a bile su Belgija, Francuska i Švajcarska. </a:t>
            </a:r>
            <a:endParaRPr lang="sr-Latn-RS" dirty="0" smtClean="0">
              <a:latin typeface="Times New Roman" pitchFamily="18" charset="0"/>
              <a:cs typeface="Times New Roman" pitchFamily="18" charset="0"/>
            </a:endParaRPr>
          </a:p>
          <a:p>
            <a:r>
              <a:rPr lang="sr-Latn-RS" b="1" dirty="0" smtClean="0">
                <a:latin typeface="Times New Roman" pitchFamily="18" charset="0"/>
                <a:cs typeface="Times New Roman" pitchFamily="18" charset="0"/>
              </a:rPr>
              <a:t>Sedište </a:t>
            </a:r>
            <a:r>
              <a:rPr lang="sr-Latn-RS" b="1" dirty="0">
                <a:latin typeface="Times New Roman" pitchFamily="18" charset="0"/>
                <a:cs typeface="Times New Roman" pitchFamily="18" charset="0"/>
              </a:rPr>
              <a:t>organizacije je u Svetskom trgovinskom centru u Ženevi, Švajcarska</a:t>
            </a:r>
            <a:r>
              <a:rPr lang="sr-Latn-RS" b="1" dirty="0" smtClean="0">
                <a:latin typeface="Times New Roman" pitchFamily="18" charset="0"/>
                <a:cs typeface="Times New Roman" pitchFamily="18" charset="0"/>
              </a:rPr>
              <a:t>.</a:t>
            </a:r>
          </a:p>
          <a:p>
            <a:r>
              <a:rPr lang="sr-Latn-RS" b="1" dirty="0" smtClean="0">
                <a:latin typeface="Times New Roman" pitchFamily="18" charset="0"/>
                <a:cs typeface="Times New Roman" pitchFamily="18" charset="0"/>
              </a:rPr>
              <a:t>97 zemalja </a:t>
            </a:r>
            <a:endParaRPr lang="sr-Latn-RS" b="1" dirty="0">
              <a:latin typeface="Times New Roman" pitchFamily="18" charset="0"/>
              <a:cs typeface="Times New Roman" pitchFamily="18" charset="0"/>
            </a:endParaRPr>
          </a:p>
        </p:txBody>
      </p:sp>
      <p:sp>
        <p:nvSpPr>
          <p:cNvPr id="4" name="Title 1"/>
          <p:cNvSpPr txBox="1">
            <a:spLocks/>
          </p:cNvSpPr>
          <p:nvPr/>
        </p:nvSpPr>
        <p:spPr>
          <a:xfrm>
            <a:off x="683568" y="240792"/>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78793"/>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29364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318058"/>
            <a:ext cx="8352928" cy="639190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04044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197939"/>
            <a:ext cx="8208912" cy="666006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86215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868" y="901700"/>
            <a:ext cx="6709946" cy="57676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79625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556792"/>
            <a:ext cx="8784976" cy="39549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37572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211919"/>
            <a:ext cx="7776864" cy="656526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68955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188640"/>
            <a:ext cx="8208912" cy="66777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6170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434974"/>
            <a:ext cx="6185173" cy="629687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50286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152" y="692696"/>
            <a:ext cx="8700492" cy="561662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98412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644" y="908720"/>
            <a:ext cx="8784976" cy="52565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01147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7188" y="392113"/>
            <a:ext cx="5889625" cy="6081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5533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142864"/>
            <a:ext cx="8712968" cy="4526495"/>
          </a:xfrm>
        </p:spPr>
        <p:txBody>
          <a:bodyPr>
            <a:normAutofit/>
          </a:bodyPr>
          <a:lstStyle/>
          <a:p>
            <a:r>
              <a:rPr lang="sr-Latn-RS" dirty="0">
                <a:latin typeface="Times New Roman" pitchFamily="18" charset="0"/>
                <a:cs typeface="Times New Roman" pitchFamily="18" charset="0"/>
              </a:rPr>
              <a:t>Udruženje FIDIC unapređuje i pomaže poslovne interese preduzeća pružajući im</a:t>
            </a:r>
            <a:r>
              <a:rPr lang="sr-Latn-RS" b="1" dirty="0">
                <a:latin typeface="Times New Roman" pitchFamily="18" charset="0"/>
                <a:cs typeface="Times New Roman" pitchFamily="18" charset="0"/>
              </a:rPr>
              <a:t> intelektualne usluge</a:t>
            </a:r>
            <a:r>
              <a:rPr lang="sr-Latn-RS" dirty="0">
                <a:latin typeface="Times New Roman" pitchFamily="18" charset="0"/>
                <a:cs typeface="Times New Roman" pitchFamily="18" charset="0"/>
              </a:rPr>
              <a:t> zasnovane na tehnologiji građenja </a:t>
            </a:r>
            <a:r>
              <a:rPr lang="sr-Latn-RS" dirty="0" smtClean="0">
                <a:latin typeface="Times New Roman" pitchFamily="18" charset="0"/>
                <a:cs typeface="Times New Roman" pitchFamily="18" charset="0"/>
              </a:rPr>
              <a:t>u realnom </a:t>
            </a:r>
            <a:r>
              <a:rPr lang="sr-Latn-RS" dirty="0">
                <a:latin typeface="Times New Roman" pitchFamily="18" charset="0"/>
                <a:cs typeface="Times New Roman" pitchFamily="18" charset="0"/>
              </a:rPr>
              <a:t>okruženju. </a:t>
            </a:r>
            <a:endParaRPr lang="sr-Latn-RS" dirty="0" smtClean="0">
              <a:latin typeface="Times New Roman" pitchFamily="18" charset="0"/>
              <a:cs typeface="Times New Roman" pitchFamily="18" charset="0"/>
            </a:endParaRPr>
          </a:p>
          <a:p>
            <a:r>
              <a:rPr lang="sr-Latn-RS" b="1" dirty="0" smtClean="0">
                <a:latin typeface="Times New Roman" pitchFamily="18" charset="0"/>
                <a:cs typeface="Times New Roman" pitchFamily="18" charset="0"/>
              </a:rPr>
              <a:t>Zasniva se </a:t>
            </a:r>
            <a:r>
              <a:rPr lang="sr-Latn-RS" b="1" dirty="0">
                <a:latin typeface="Times New Roman" pitchFamily="18" charset="0"/>
                <a:cs typeface="Times New Roman" pitchFamily="18" charset="0"/>
              </a:rPr>
              <a:t>na dobrovoljnoj bazi</a:t>
            </a:r>
            <a:r>
              <a:rPr lang="sr-Latn-RS" dirty="0">
                <a:latin typeface="Times New Roman" pitchFamily="18" charset="0"/>
                <a:cs typeface="Times New Roman" pitchFamily="18" charset="0"/>
              </a:rPr>
              <a:t>, FIDIC je vrlo </a:t>
            </a:r>
            <a:r>
              <a:rPr lang="sr-Latn-RS" dirty="0" smtClean="0">
                <a:latin typeface="Times New Roman" pitchFamily="18" charset="0"/>
                <a:cs typeface="Times New Roman" pitchFamily="18" charset="0"/>
              </a:rPr>
              <a:t>cenjen </a:t>
            </a:r>
            <a:r>
              <a:rPr lang="sr-Latn-RS" dirty="0">
                <a:latin typeface="Times New Roman" pitchFamily="18" charset="0"/>
                <a:cs typeface="Times New Roman" pitchFamily="18" charset="0"/>
              </a:rPr>
              <a:t>u delatnosti inženjerskog </a:t>
            </a:r>
            <a:r>
              <a:rPr lang="sr-Latn-RS" dirty="0" err="1">
                <a:latin typeface="Times New Roman" pitchFamily="18" charset="0"/>
                <a:cs typeface="Times New Roman" pitchFamily="18" charset="0"/>
              </a:rPr>
              <a:t>konsaltinga</a:t>
            </a:r>
            <a:r>
              <a:rPr lang="sr-Latn-RS" dirty="0">
                <a:latin typeface="Times New Roman" pitchFamily="18" charset="0"/>
                <a:cs typeface="Times New Roman" pitchFamily="18" charset="0"/>
              </a:rPr>
              <a:t> za poslove u oblasti definisanja Ugovornih uslova u građevinarstvu širom sveta.</a:t>
            </a:r>
          </a:p>
          <a:p>
            <a:pPr marL="0" indent="0">
              <a:buNone/>
            </a:pPr>
            <a:endParaRPr lang="sr-Latn-RS" dirty="0">
              <a:latin typeface="Times New Roman" pitchFamily="18" charset="0"/>
              <a:cs typeface="Times New Roman" pitchFamily="18" charset="0"/>
            </a:endParaRPr>
          </a:p>
        </p:txBody>
      </p:sp>
      <p:sp>
        <p:nvSpPr>
          <p:cNvPr id="4" name="Title 1"/>
          <p:cNvSpPr txBox="1">
            <a:spLocks/>
          </p:cNvSpPr>
          <p:nvPr/>
        </p:nvSpPr>
        <p:spPr>
          <a:xfrm>
            <a:off x="683568" y="476672"/>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414673"/>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72135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908720"/>
            <a:ext cx="8877248" cy="46085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50082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329735"/>
            <a:ext cx="7848872" cy="615004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51246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268760"/>
            <a:ext cx="8964488" cy="5400600"/>
          </a:xfrm>
        </p:spPr>
        <p:txBody>
          <a:bodyPr>
            <a:noAutofit/>
          </a:bodyPr>
          <a:lstStyle/>
          <a:p>
            <a:pPr marL="0" indent="0">
              <a:buNone/>
            </a:pPr>
            <a:r>
              <a:rPr lang="sr-Latn-RS" sz="2400" b="1" dirty="0" smtClean="0">
                <a:latin typeface="Times New Roman" pitchFamily="18" charset="0"/>
                <a:cs typeface="Times New Roman" pitchFamily="18" charset="0"/>
              </a:rPr>
              <a:t>Definicije </a:t>
            </a:r>
            <a:r>
              <a:rPr lang="sr-Latn-RS" sz="2400" b="1" dirty="0">
                <a:latin typeface="Times New Roman" pitchFamily="18" charset="0"/>
                <a:cs typeface="Times New Roman" pitchFamily="18" charset="0"/>
              </a:rPr>
              <a:t>prema FIDIC-u</a:t>
            </a:r>
          </a:p>
          <a:p>
            <a:r>
              <a:rPr lang="sr-Latn-RS" sz="2000" b="1" dirty="0">
                <a:latin typeface="Times New Roman" pitchFamily="18" charset="0"/>
                <a:cs typeface="Times New Roman" pitchFamily="18" charset="0"/>
              </a:rPr>
              <a:t>Ugovor prema crvenom FIDIC-u</a:t>
            </a:r>
            <a:endParaRPr lang="sr-Latn-RS" sz="1600" b="1" dirty="0">
              <a:latin typeface="Times New Roman" pitchFamily="18" charset="0"/>
              <a:cs typeface="Times New Roman" pitchFamily="18" charset="0"/>
            </a:endParaRPr>
          </a:p>
          <a:p>
            <a:pPr marL="0" indent="0">
              <a:buNone/>
            </a:pPr>
            <a:endParaRPr lang="sr-Latn-RS" sz="900" dirty="0">
              <a:latin typeface="Times New Roman" pitchFamily="18" charset="0"/>
              <a:cs typeface="Times New Roman" pitchFamily="18" charset="0"/>
            </a:endParaRPr>
          </a:p>
          <a:p>
            <a:r>
              <a:rPr lang="sr-Latn-RS" sz="1600" dirty="0">
                <a:latin typeface="Times New Roman" pitchFamily="18" charset="0"/>
                <a:cs typeface="Times New Roman" pitchFamily="18" charset="0"/>
              </a:rPr>
              <a:t>"Ugovor" (u celini) obuhvata:</a:t>
            </a:r>
          </a:p>
          <a:p>
            <a:pPr lvl="0"/>
            <a:r>
              <a:rPr lang="sr-Latn-RS" sz="1600" dirty="0">
                <a:latin typeface="Times New Roman" pitchFamily="18" charset="0"/>
                <a:cs typeface="Times New Roman" pitchFamily="18" charset="0"/>
              </a:rPr>
              <a:t>tekst Ugovora (</a:t>
            </a:r>
            <a:r>
              <a:rPr lang="sr-Latn-RS" sz="1600" dirty="0" err="1">
                <a:latin typeface="Times New Roman" pitchFamily="18" charset="0"/>
                <a:cs typeface="Times New Roman" pitchFamily="18" charset="0"/>
              </a:rPr>
              <a:t>Contract</a:t>
            </a:r>
            <a:r>
              <a:rPr lang="sr-Latn-RS" sz="1600" dirty="0">
                <a:latin typeface="Times New Roman" pitchFamily="18" charset="0"/>
                <a:cs typeface="Times New Roman" pitchFamily="18" charset="0"/>
              </a:rPr>
              <a:t> </a:t>
            </a:r>
            <a:r>
              <a:rPr lang="sr-Latn-RS" sz="1600" dirty="0" err="1">
                <a:latin typeface="Times New Roman" pitchFamily="18" charset="0"/>
                <a:cs typeface="Times New Roman" pitchFamily="18" charset="0"/>
              </a:rPr>
              <a:t>Agreement</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Potvrdu o prihvatanju Ponude (</a:t>
            </a:r>
            <a:r>
              <a:rPr lang="sr-Latn-RS" sz="1600" dirty="0" err="1">
                <a:latin typeface="Times New Roman" pitchFamily="18" charset="0"/>
                <a:cs typeface="Times New Roman" pitchFamily="18" charset="0"/>
              </a:rPr>
              <a:t>Letter</a:t>
            </a:r>
            <a:r>
              <a:rPr lang="sr-Latn-RS" sz="1600" dirty="0">
                <a:latin typeface="Times New Roman" pitchFamily="18" charset="0"/>
                <a:cs typeface="Times New Roman" pitchFamily="18" charset="0"/>
              </a:rPr>
              <a:t> of </a:t>
            </a:r>
            <a:r>
              <a:rPr lang="sr-Latn-RS" sz="1600" dirty="0" err="1">
                <a:latin typeface="Times New Roman" pitchFamily="18" charset="0"/>
                <a:cs typeface="Times New Roman" pitchFamily="18" charset="0"/>
              </a:rPr>
              <a:t>Aceptance</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Ponudu (Tender)</a:t>
            </a:r>
          </a:p>
          <a:p>
            <a:pPr lvl="0"/>
            <a:r>
              <a:rPr lang="sr-Latn-RS" sz="1600" dirty="0">
                <a:latin typeface="Times New Roman" pitchFamily="18" charset="0"/>
                <a:cs typeface="Times New Roman" pitchFamily="18" charset="0"/>
              </a:rPr>
              <a:t>Opšte uslove (General </a:t>
            </a:r>
            <a:r>
              <a:rPr lang="sr-Latn-RS" sz="1600" dirty="0" err="1">
                <a:latin typeface="Times New Roman" pitchFamily="18" charset="0"/>
                <a:cs typeface="Times New Roman" pitchFamily="18" charset="0"/>
              </a:rPr>
              <a:t>Conditions</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Posebne uslove (</a:t>
            </a:r>
            <a:r>
              <a:rPr lang="sr-Latn-RS" sz="1600" dirty="0" err="1">
                <a:latin typeface="Times New Roman" pitchFamily="18" charset="0"/>
                <a:cs typeface="Times New Roman" pitchFamily="18" charset="0"/>
              </a:rPr>
              <a:t>Particular</a:t>
            </a:r>
            <a:r>
              <a:rPr lang="sr-Latn-RS" sz="1600" dirty="0">
                <a:latin typeface="Times New Roman" pitchFamily="18" charset="0"/>
                <a:cs typeface="Times New Roman" pitchFamily="18" charset="0"/>
              </a:rPr>
              <a:t> </a:t>
            </a:r>
            <a:r>
              <a:rPr lang="sr-Latn-RS" sz="1600" dirty="0" err="1">
                <a:latin typeface="Times New Roman" pitchFamily="18" charset="0"/>
                <a:cs typeface="Times New Roman" pitchFamily="18" charset="0"/>
              </a:rPr>
              <a:t>Conditions</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Specifikacije (</a:t>
            </a:r>
            <a:r>
              <a:rPr lang="sr-Latn-RS" sz="1600" dirty="0" err="1">
                <a:latin typeface="Times New Roman" pitchFamily="18" charset="0"/>
                <a:cs typeface="Times New Roman" pitchFamily="18" charset="0"/>
              </a:rPr>
              <a:t>Specifications</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Crteže (</a:t>
            </a:r>
            <a:r>
              <a:rPr lang="sr-Latn-RS" sz="1600" dirty="0" err="1">
                <a:latin typeface="Times New Roman" pitchFamily="18" charset="0"/>
                <a:cs typeface="Times New Roman" pitchFamily="18" charset="0"/>
              </a:rPr>
              <a:t>Drawings</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Tabele (</a:t>
            </a:r>
            <a:r>
              <a:rPr lang="sr-Latn-RS" sz="1600" dirty="0" err="1">
                <a:latin typeface="Times New Roman" pitchFamily="18" charset="0"/>
                <a:cs typeface="Times New Roman" pitchFamily="18" charset="0"/>
              </a:rPr>
              <a:t>Schedules</a:t>
            </a:r>
            <a:r>
              <a:rPr lang="sr-Latn-RS" sz="1600" dirty="0">
                <a:latin typeface="Times New Roman" pitchFamily="18" charset="0"/>
                <a:cs typeface="Times New Roman" pitchFamily="18" charset="0"/>
              </a:rPr>
              <a:t>)</a:t>
            </a:r>
          </a:p>
          <a:p>
            <a:pPr lvl="0"/>
            <a:r>
              <a:rPr lang="sr-Latn-RS" sz="1600" dirty="0">
                <a:latin typeface="Times New Roman" pitchFamily="18" charset="0"/>
                <a:cs typeface="Times New Roman" pitchFamily="18" charset="0"/>
              </a:rPr>
              <a:t>Ostale dokumente (ako ih ima) navedene u tekstu Ugovora ili u Potvrdi o prihvatanju ponude.</a:t>
            </a:r>
          </a:p>
          <a:p>
            <a:r>
              <a:rPr lang="sr-Latn-RS" sz="1600" dirty="0" smtClean="0">
                <a:latin typeface="Times New Roman" pitchFamily="18" charset="0"/>
                <a:cs typeface="Times New Roman" pitchFamily="18" charset="0"/>
              </a:rPr>
              <a:t>U </a:t>
            </a:r>
            <a:r>
              <a:rPr lang="sr-Latn-RS" sz="1600" dirty="0">
                <a:latin typeface="Times New Roman" pitchFamily="18" charset="0"/>
                <a:cs typeface="Times New Roman" pitchFamily="18" charset="0"/>
              </a:rPr>
              <a:t>FIDIC-ovim uslovima za ugovaranje, u poglavlju “Definicije i Tumačenja" (</a:t>
            </a:r>
            <a:r>
              <a:rPr lang="sr-Latn-RS" sz="1600" i="1" dirty="0" err="1">
                <a:latin typeface="Times New Roman" pitchFamily="18" charset="0"/>
                <a:cs typeface="Times New Roman" pitchFamily="18" charset="0"/>
              </a:rPr>
              <a:t>Definitions</a:t>
            </a:r>
            <a:r>
              <a:rPr lang="sr-Latn-RS" sz="1600" i="1" dirty="0">
                <a:latin typeface="Times New Roman" pitchFamily="18" charset="0"/>
                <a:cs typeface="Times New Roman" pitchFamily="18" charset="0"/>
              </a:rPr>
              <a:t> </a:t>
            </a:r>
            <a:r>
              <a:rPr lang="sr-Latn-RS" sz="1600" i="1" dirty="0" err="1">
                <a:latin typeface="Times New Roman" pitchFamily="18" charset="0"/>
                <a:cs typeface="Times New Roman" pitchFamily="18" charset="0"/>
              </a:rPr>
              <a:t>and</a:t>
            </a:r>
            <a:r>
              <a:rPr lang="sr-Latn-RS" sz="1600" i="1" dirty="0">
                <a:latin typeface="Times New Roman" pitchFamily="18" charset="0"/>
                <a:cs typeface="Times New Roman" pitchFamily="18" charset="0"/>
              </a:rPr>
              <a:t> </a:t>
            </a:r>
            <a:r>
              <a:rPr lang="sr-Latn-RS" sz="1600" i="1" dirty="0" err="1" smtClean="0">
                <a:latin typeface="Times New Roman" pitchFamily="18" charset="0"/>
                <a:cs typeface="Times New Roman" pitchFamily="18" charset="0"/>
              </a:rPr>
              <a:t>Interpretation</a:t>
            </a:r>
            <a:r>
              <a:rPr lang="sr-Latn-RS" sz="1600" dirty="0" smtClean="0">
                <a:latin typeface="Times New Roman" pitchFamily="18" charset="0"/>
                <a:cs typeface="Times New Roman" pitchFamily="18" charset="0"/>
              </a:rPr>
              <a:t>) </a:t>
            </a:r>
            <a:r>
              <a:rPr lang="sr-Latn-RS" sz="1600" dirty="0">
                <a:latin typeface="Times New Roman" pitchFamily="18" charset="0"/>
                <a:cs typeface="Times New Roman" pitchFamily="18" charset="0"/>
              </a:rPr>
              <a:t>sadržana je veoma važna odredba, prema kojoj </a:t>
            </a:r>
            <a:r>
              <a:rPr lang="sr-Latn-RS" sz="1600" b="1" dirty="0">
                <a:latin typeface="Times New Roman" pitchFamily="18" charset="0"/>
                <a:cs typeface="Times New Roman" pitchFamily="18" charset="0"/>
              </a:rPr>
              <a:t>sva odobrenja, dopuštanja, sertifikati i odluke moraju biti u pisanoj formi.</a:t>
            </a:r>
            <a:r>
              <a:rPr lang="sr-Latn-RS" sz="1600" dirty="0">
                <a:latin typeface="Times New Roman" pitchFamily="18" charset="0"/>
                <a:cs typeface="Times New Roman" pitchFamily="18" charset="0"/>
              </a:rPr>
              <a:t> U tom pogledu </a:t>
            </a:r>
            <a:r>
              <a:rPr lang="sr-Latn-RS" sz="1600" dirty="0" smtClean="0">
                <a:latin typeface="Times New Roman" pitchFamily="18" charset="0"/>
                <a:cs typeface="Times New Roman" pitchFamily="18" charset="0"/>
              </a:rPr>
              <a:t>svaki izvođač mora </a:t>
            </a:r>
            <a:r>
              <a:rPr lang="sr-Latn-RS" sz="1600" dirty="0">
                <a:latin typeface="Times New Roman" pitchFamily="18" charset="0"/>
                <a:cs typeface="Times New Roman" pitchFamily="18" charset="0"/>
              </a:rPr>
              <a:t>da obrati pažnju, naročito u fazi izvođenja radova na gradilištu, jer ta prepiska ne samo da, u fazi finansijske realizacije predstavlja osnovu za naplatu posla, nego, što je vrlo bitno, predstavlja bazu na kojoj se gradi odštetni zahtev </a:t>
            </a:r>
            <a:r>
              <a:rPr lang="sr-Latn-RS" sz="1600" dirty="0" smtClean="0">
                <a:latin typeface="Times New Roman" pitchFamily="18" charset="0"/>
                <a:cs typeface="Times New Roman" pitchFamily="18" charset="0"/>
              </a:rPr>
              <a:t>(</a:t>
            </a:r>
            <a:r>
              <a:rPr lang="sr-Latn-RS" sz="1600" i="1" dirty="0" err="1" smtClean="0">
                <a:latin typeface="Times New Roman" pitchFamily="18" charset="0"/>
                <a:cs typeface="Times New Roman" pitchFamily="18" charset="0"/>
              </a:rPr>
              <a:t>Claim</a:t>
            </a:r>
            <a:r>
              <a:rPr lang="sr-Latn-RS" sz="1600" dirty="0" smtClean="0">
                <a:latin typeface="Times New Roman" pitchFamily="18" charset="0"/>
                <a:cs typeface="Times New Roman" pitchFamily="18" charset="0"/>
              </a:rPr>
              <a:t>), </a:t>
            </a:r>
            <a:r>
              <a:rPr lang="sr-Latn-RS" sz="1600" dirty="0">
                <a:latin typeface="Times New Roman" pitchFamily="18" charset="0"/>
                <a:cs typeface="Times New Roman" pitchFamily="18" charset="0"/>
              </a:rPr>
              <a:t>bilo finansijski, bilo </a:t>
            </a:r>
            <a:r>
              <a:rPr lang="sr-Latn-RS" sz="1600" dirty="0" smtClean="0">
                <a:latin typeface="Times New Roman" pitchFamily="18" charset="0"/>
                <a:cs typeface="Times New Roman" pitchFamily="18" charset="0"/>
              </a:rPr>
              <a:t>vremenski</a:t>
            </a:r>
            <a:endParaRPr lang="sr-Latn-RS" sz="1600" dirty="0">
              <a:latin typeface="Times New Roman" pitchFamily="18" charset="0"/>
              <a:cs typeface="Times New Roman" pitchFamily="18" charset="0"/>
            </a:endParaRPr>
          </a:p>
        </p:txBody>
      </p:sp>
      <p:sp>
        <p:nvSpPr>
          <p:cNvPr id="4" name="Title 1"/>
          <p:cNvSpPr txBox="1">
            <a:spLocks/>
          </p:cNvSpPr>
          <p:nvPr/>
        </p:nvSpPr>
        <p:spPr>
          <a:xfrm>
            <a:off x="683568" y="202817"/>
            <a:ext cx="4824536" cy="113795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0326" y="0"/>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23089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756792"/>
            <a:ext cx="8819006" cy="4853136"/>
          </a:xfrm>
        </p:spPr>
        <p:txBody>
          <a:bodyPr>
            <a:normAutofit lnSpcReduction="10000"/>
          </a:bodyPr>
          <a:lstStyle/>
          <a:p>
            <a:pPr>
              <a:lnSpc>
                <a:spcPct val="80000"/>
              </a:lnSpc>
              <a:spcAft>
                <a:spcPct val="40000"/>
              </a:spcAft>
            </a:pPr>
            <a:r>
              <a:rPr lang="en-US" sz="2300" dirty="0" smtClean="0">
                <a:latin typeface="Times New Roman" pitchFamily="18" charset="0"/>
                <a:cs typeface="Times New Roman" pitchFamily="18" charset="0"/>
              </a:rPr>
              <a:t>Op</a:t>
            </a:r>
            <a:r>
              <a:rPr lang="sl-SI" sz="2300" dirty="0">
                <a:latin typeface="Times New Roman" pitchFamily="18" charset="0"/>
                <a:cs typeface="Times New Roman" pitchFamily="18" charset="0"/>
              </a:rPr>
              <a:t>šte odredbe (General Provisions)</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Naručilac (The Employer)</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Inženjer (The Engineer)</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Izvođač (The Contractor)</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Nominovani Podizvođači (Nominated Subcontractors)</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Osoblje i radna snaga (Staff and Labour)</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Oprema materijal i izrada (Plant, Materials and Workmanship)</a:t>
            </a:r>
          </a:p>
          <a:p>
            <a:pPr>
              <a:lnSpc>
                <a:spcPct val="80000"/>
              </a:lnSpc>
              <a:spcAft>
                <a:spcPct val="40000"/>
              </a:spcAft>
            </a:pPr>
            <a:r>
              <a:rPr lang="en-US" sz="2300" dirty="0">
                <a:latin typeface="Times New Roman" pitchFamily="18" charset="0"/>
                <a:cs typeface="Times New Roman" pitchFamily="18" charset="0"/>
              </a:rPr>
              <a:t> </a:t>
            </a:r>
            <a:r>
              <a:rPr lang="sl-SI" sz="2300" dirty="0">
                <a:latin typeface="Times New Roman" pitchFamily="18" charset="0"/>
                <a:cs typeface="Times New Roman" pitchFamily="18" charset="0"/>
              </a:rPr>
              <a:t>Početak, kašnjenje i obustava (Commencement, Delays and Suspension)</a:t>
            </a:r>
          </a:p>
          <a:p>
            <a:pPr>
              <a:lnSpc>
                <a:spcPct val="80000"/>
              </a:lnSpc>
              <a:spcAft>
                <a:spcPct val="40000"/>
              </a:spcAft>
            </a:pPr>
            <a:r>
              <a:rPr lang="sl-SI" sz="2300" dirty="0">
                <a:latin typeface="Times New Roman" pitchFamily="18" charset="0"/>
                <a:cs typeface="Times New Roman" pitchFamily="18" charset="0"/>
              </a:rPr>
              <a:t> Tetovi za kompletiranje (Tests on Completion)</a:t>
            </a:r>
          </a:p>
          <a:p>
            <a:pPr>
              <a:lnSpc>
                <a:spcPct val="80000"/>
              </a:lnSpc>
              <a:spcAft>
                <a:spcPct val="40000"/>
              </a:spcAft>
            </a:pPr>
            <a:r>
              <a:rPr lang="en-US" sz="2300" dirty="0">
                <a:latin typeface="Times New Roman" pitchFamily="18" charset="0"/>
                <a:cs typeface="Times New Roman" pitchFamily="18" charset="0"/>
              </a:rPr>
              <a:t> </a:t>
            </a:r>
            <a:r>
              <a:rPr lang="sl-SI" sz="2300" b="1" dirty="0">
                <a:latin typeface="Times New Roman" pitchFamily="18" charset="0"/>
                <a:cs typeface="Times New Roman" pitchFamily="18" charset="0"/>
              </a:rPr>
              <a:t>Naručiočevo preuzimanje (Employer</a:t>
            </a:r>
            <a:r>
              <a:rPr lang="en-US" sz="2300" b="1" dirty="0">
                <a:latin typeface="Times New Roman" pitchFamily="18" charset="0"/>
                <a:cs typeface="Times New Roman" pitchFamily="18" charset="0"/>
              </a:rPr>
              <a:t>’s Taking Over)</a:t>
            </a:r>
          </a:p>
          <a:p>
            <a:pPr marL="0" indent="0">
              <a:buNone/>
            </a:pPr>
            <a:endParaRPr lang="sr-Latn-RS" dirty="0"/>
          </a:p>
        </p:txBody>
      </p:sp>
      <p:sp>
        <p:nvSpPr>
          <p:cNvPr id="4" name="Title 1"/>
          <p:cNvSpPr txBox="1">
            <a:spLocks/>
          </p:cNvSpPr>
          <p:nvPr/>
        </p:nvSpPr>
        <p:spPr>
          <a:xfrm>
            <a:off x="683568" y="202817"/>
            <a:ext cx="4824536" cy="113795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0326" y="0"/>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649585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9036496" cy="850106"/>
          </a:xfrm>
        </p:spPr>
        <p:txBody>
          <a:bodyPr>
            <a:noAutofit/>
          </a:bodyPr>
          <a:lstStyle/>
          <a:p>
            <a:r>
              <a:rPr lang="sr-Latn-RS" sz="3800" b="1" dirty="0" smtClean="0">
                <a:latin typeface="Times New Roman" pitchFamily="18" charset="0"/>
                <a:cs typeface="Times New Roman" pitchFamily="18" charset="0"/>
              </a:rPr>
              <a:t>Cena radova prema FIDIC-ovim uslovima</a:t>
            </a:r>
            <a:endParaRPr lang="sr-Latn-RS" sz="3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96752"/>
            <a:ext cx="8507288" cy="5400600"/>
          </a:xfrm>
        </p:spPr>
        <p:txBody>
          <a:bodyPr>
            <a:normAutofit/>
          </a:bodyPr>
          <a:lstStyle/>
          <a:p>
            <a:r>
              <a:rPr lang="sr-Latn-RS" sz="1800" b="1" dirty="0" smtClean="0">
                <a:latin typeface="Times New Roman" pitchFamily="18" charset="0"/>
                <a:cs typeface="Times New Roman" pitchFamily="18" charset="0"/>
              </a:rPr>
              <a:t>Cena </a:t>
            </a:r>
            <a:r>
              <a:rPr lang="sr-Latn-RS" sz="1800" b="1" dirty="0">
                <a:latin typeface="Times New Roman" pitchFamily="18" charset="0"/>
                <a:cs typeface="Times New Roman" pitchFamily="18" charset="0"/>
              </a:rPr>
              <a:t>radova</a:t>
            </a:r>
            <a:r>
              <a:rPr lang="sr-Latn-RS" sz="1800" dirty="0">
                <a:latin typeface="Times New Roman" pitchFamily="18" charset="0"/>
                <a:cs typeface="Times New Roman" pitchFamily="18" charset="0"/>
              </a:rPr>
              <a:t>, ako nije drugačije predviđeno Posebnim uslovima, se ugovara ili određuje u skladu sa tačkom 12.3 (Procena) i može da se koriguje u skladu sa Ugovorom.</a:t>
            </a:r>
          </a:p>
          <a:p>
            <a:pPr marL="0" indent="0">
              <a:buNone/>
            </a:pPr>
            <a:r>
              <a:rPr lang="sr-Latn-RS" sz="1800" dirty="0">
                <a:latin typeface="Times New Roman" pitchFamily="18" charset="0"/>
                <a:cs typeface="Times New Roman" pitchFamily="18" charset="0"/>
              </a:rPr>
              <a:t> </a:t>
            </a:r>
          </a:p>
          <a:p>
            <a:r>
              <a:rPr lang="sr-Latn-RS" sz="1800" dirty="0">
                <a:latin typeface="Times New Roman" pitchFamily="18" charset="0"/>
                <a:cs typeface="Times New Roman" pitchFamily="18" charset="0"/>
              </a:rPr>
              <a:t>Tačka 12.3 (Procena) govori da ukoliko Ugovorom nije drugačije predviđeno, </a:t>
            </a:r>
            <a:r>
              <a:rPr lang="sr-Latn-RS" sz="1800" b="1" dirty="0">
                <a:latin typeface="Times New Roman" pitchFamily="18" charset="0"/>
                <a:cs typeface="Times New Roman" pitchFamily="18" charset="0"/>
              </a:rPr>
              <a:t>Nadzorni organ procenjuje svaku pojedinačnu poziciju radova merenjem na način koji je dogovoren</a:t>
            </a:r>
            <a:r>
              <a:rPr lang="sr-Latn-RS" sz="1800" dirty="0">
                <a:latin typeface="Times New Roman" pitchFamily="18" charset="0"/>
                <a:cs typeface="Times New Roman" pitchFamily="18" charset="0"/>
              </a:rPr>
              <a:t> ili utvrđen u skladu sa tačkama 12.1 i 12.2 i na osnovu odgovarajućih cena za pozicije. Za svaku poziciju radova, odgovarajuća stopa ili cena biće stopa ili cena koja je navedena u Ugovoru, ili ako takva pozicija ne postoji, stopa ili cena utvrđena za sličan posao.</a:t>
            </a:r>
          </a:p>
          <a:p>
            <a:r>
              <a:rPr lang="sr-Latn-RS" sz="1800" dirty="0">
                <a:latin typeface="Times New Roman" pitchFamily="18" charset="0"/>
                <a:cs typeface="Times New Roman" pitchFamily="18" charset="0"/>
              </a:rPr>
              <a:t>Nadzorni organ predstavlja</a:t>
            </a:r>
            <a:r>
              <a:rPr lang="sr-Latn-RS" sz="1800" i="1" dirty="0">
                <a:latin typeface="Times New Roman" pitchFamily="18" charset="0"/>
                <a:cs typeface="Times New Roman" pitchFamily="18" charset="0"/>
              </a:rPr>
              <a:t> „… lice koje je imenovao Investitor za potrebe Nadzornog organa za potrebe Ugovora, i koje je kao takvo imenovano u Ugovoru, ili neko drugo lice koje Investitor povremeno imenuje, i o tome obavesti Izvođača i to: </a:t>
            </a:r>
            <a:endParaRPr lang="sr-Latn-RS" sz="1800" i="1" dirty="0" smtClean="0">
              <a:latin typeface="Times New Roman" pitchFamily="18" charset="0"/>
              <a:cs typeface="Times New Roman" pitchFamily="18" charset="0"/>
            </a:endParaRPr>
          </a:p>
          <a:p>
            <a:r>
              <a:rPr lang="sr-Latn-RS" sz="1800" b="1" i="1" dirty="0" smtClean="0">
                <a:latin typeface="Times New Roman" pitchFamily="18" charset="0"/>
                <a:cs typeface="Times New Roman" pitchFamily="18" charset="0"/>
              </a:rPr>
              <a:t>ako </a:t>
            </a:r>
            <a:r>
              <a:rPr lang="sr-Latn-RS" sz="1800" b="1" i="1" dirty="0">
                <a:latin typeface="Times New Roman" pitchFamily="18" charset="0"/>
                <a:cs typeface="Times New Roman" pitchFamily="18" charset="0"/>
              </a:rPr>
              <a:t>Investitor ima nameru da zameni Nadzorni organ, on je obavezan da obavesti Izvođača o imenu, adresi, relevantnom iskustvu novog Nadzornog organa, najmanje 42 dana pre predviđenog dana zamene</a:t>
            </a:r>
            <a:r>
              <a:rPr lang="sr-Latn-RS" sz="1800" i="1" dirty="0">
                <a:latin typeface="Times New Roman" pitchFamily="18" charset="0"/>
                <a:cs typeface="Times New Roman" pitchFamily="18" charset="0"/>
              </a:rPr>
              <a:t> i Investitor nema pravo da zameni Nadzorni organ nekim licem u vezi koga je Izvođač priložio obrazloženi prigovor Investitoru.“</a:t>
            </a:r>
            <a:endParaRPr lang="sr-Latn-RS" sz="1800" dirty="0">
              <a:latin typeface="Times New Roman" pitchFamily="18" charset="0"/>
              <a:cs typeface="Times New Roman" pitchFamily="18" charset="0"/>
            </a:endParaRPr>
          </a:p>
          <a:p>
            <a:r>
              <a:rPr lang="sr-Latn-CS" sz="1800" dirty="0" err="1" smtClean="0">
                <a:latin typeface="Times New Roman" pitchFamily="18" charset="0"/>
                <a:cs typeface="Times New Roman" pitchFamily="18" charset="0"/>
              </a:rPr>
              <a:t>Fidi</a:t>
            </a:r>
            <a:r>
              <a:rPr lang="sr-Latn-RS" sz="1800" dirty="0" smtClean="0">
                <a:latin typeface="Times New Roman" pitchFamily="18" charset="0"/>
                <a:cs typeface="Times New Roman" pitchFamily="18" charset="0"/>
              </a:rPr>
              <a:t>c</a:t>
            </a:r>
            <a:r>
              <a:rPr lang="sr-Latn-CS" sz="1800" dirty="0" smtClean="0">
                <a:latin typeface="Times New Roman" pitchFamily="18" charset="0"/>
                <a:cs typeface="Times New Roman" pitchFamily="18" charset="0"/>
              </a:rPr>
              <a:t> </a:t>
            </a:r>
            <a:r>
              <a:rPr lang="sr-Latn-CS" sz="1800" dirty="0">
                <a:latin typeface="Times New Roman" pitchFamily="18" charset="0"/>
                <a:cs typeface="Times New Roman" pitchFamily="18" charset="0"/>
              </a:rPr>
              <a:t>Uslovi ugovaranja za građevinske radove- </a:t>
            </a:r>
            <a:r>
              <a:rPr lang="sr-Latn-CS" sz="1800" b="1" dirty="0">
                <a:latin typeface="Times New Roman" pitchFamily="18" charset="0"/>
                <a:cs typeface="Times New Roman" pitchFamily="18" charset="0"/>
              </a:rPr>
              <a:t>Definicija </a:t>
            </a:r>
            <a:r>
              <a:rPr lang="sr-Latn-CS" sz="1800" b="1" dirty="0" smtClean="0">
                <a:latin typeface="Times New Roman" pitchFamily="18" charset="0"/>
                <a:cs typeface="Times New Roman" pitchFamily="18" charset="0"/>
              </a:rPr>
              <a:t>1.1.2.4</a:t>
            </a:r>
            <a:endParaRPr lang="sr-Latn-RS" sz="1800" dirty="0">
              <a:latin typeface="Times New Roman" pitchFamily="18" charset="0"/>
              <a:cs typeface="Times New Roman" pitchFamily="18" charset="0"/>
            </a:endParaRPr>
          </a:p>
        </p:txBody>
      </p:sp>
    </p:spTree>
    <p:extLst>
      <p:ext uri="{BB962C8B-B14F-4D97-AF65-F5344CB8AC3E}">
        <p14:creationId xmlns:p14="http://schemas.microsoft.com/office/powerpoint/2010/main" val="15270370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9036496" cy="1143000"/>
          </a:xfrm>
        </p:spPr>
        <p:txBody>
          <a:bodyPr>
            <a:noAutofit/>
          </a:bodyPr>
          <a:lstStyle/>
          <a:p>
            <a:r>
              <a:rPr lang="sr-Latn-RS" sz="3400" b="1" i="1" dirty="0" smtClean="0">
                <a:latin typeface="Times New Roman" pitchFamily="18" charset="0"/>
                <a:cs typeface="Times New Roman" pitchFamily="18" charset="0"/>
              </a:rPr>
              <a:t>Rokovi za izgradnju prema FIDIC-ovim uslovima</a:t>
            </a:r>
            <a:endParaRPr lang="sr-Latn-RS" sz="3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507288" cy="5069160"/>
          </a:xfrm>
        </p:spPr>
        <p:txBody>
          <a:bodyPr>
            <a:normAutofit fontScale="70000" lnSpcReduction="20000"/>
          </a:bodyPr>
          <a:lstStyle/>
          <a:p>
            <a:pPr marL="0" indent="0">
              <a:buNone/>
            </a:pPr>
            <a:r>
              <a:rPr lang="sr-Latn-RS" b="1" dirty="0" smtClean="0">
                <a:latin typeface="Times New Roman" pitchFamily="18" charset="0"/>
                <a:cs typeface="Times New Roman" pitchFamily="18" charset="0"/>
              </a:rPr>
              <a:t>Rokovi </a:t>
            </a:r>
            <a:r>
              <a:rPr lang="sr-Latn-RS" b="1" dirty="0">
                <a:latin typeface="Times New Roman" pitchFamily="18" charset="0"/>
                <a:cs typeface="Times New Roman" pitchFamily="18" charset="0"/>
              </a:rPr>
              <a:t>za izvođenje radova </a:t>
            </a:r>
            <a:endParaRPr lang="sr-Latn-RS" dirty="0">
              <a:latin typeface="Times New Roman" pitchFamily="18" charset="0"/>
              <a:cs typeface="Times New Roman" pitchFamily="18" charset="0"/>
            </a:endParaRPr>
          </a:p>
          <a:p>
            <a:r>
              <a:rPr lang="sr-Latn-RS" b="1" dirty="0">
                <a:latin typeface="Times New Roman" pitchFamily="18" charset="0"/>
                <a:cs typeface="Times New Roman" pitchFamily="18" charset="0"/>
              </a:rPr>
              <a:t>Početak radova-</a:t>
            </a:r>
            <a:r>
              <a:rPr lang="sr-Latn-RS" dirty="0">
                <a:latin typeface="Times New Roman" pitchFamily="18" charset="0"/>
                <a:cs typeface="Times New Roman" pitchFamily="18" charset="0"/>
              </a:rPr>
              <a:t>Nadzorni organ dužan je da obavesti Izvođača o Datumu početka najmanje sedam dana unapred. Ukoliko nije drugačije predviđeno Posebnim uslovima, Datum početka je 42 dana od dana Potvrde o prihvatanju od strane Izvođača. Izvođač je dužan da pristupi izvođenju Radova u najkraćem mogućem roku nakon Datuma početka radova, nakon čega pristupa izvođenju Radova ekspeditivno i bez odlaganja.</a:t>
            </a:r>
          </a:p>
          <a:p>
            <a:r>
              <a:rPr lang="sr-Latn-RS" b="1" dirty="0">
                <a:latin typeface="Times New Roman" pitchFamily="18" charset="0"/>
                <a:cs typeface="Times New Roman" pitchFamily="18" charset="0"/>
              </a:rPr>
              <a:t>Rok za Završetak radova-</a:t>
            </a:r>
            <a:r>
              <a:rPr lang="sr-Latn-RS" dirty="0">
                <a:latin typeface="Times New Roman" pitchFamily="18" charset="0"/>
                <a:cs typeface="Times New Roman" pitchFamily="18" charset="0"/>
              </a:rPr>
              <a:t>Izvođač je dužan da završi Radove u celini i svaku (eventualnu) pojedinačnu Sekciju u Roku za završetak Radova ili Sekcije (zavisno od slučaja), uključujući :</a:t>
            </a:r>
          </a:p>
          <a:p>
            <a:pPr lvl="0"/>
            <a:r>
              <a:rPr lang="sr-Latn-RS" dirty="0">
                <a:latin typeface="Times New Roman" pitchFamily="18" charset="0"/>
                <a:cs typeface="Times New Roman" pitchFamily="18" charset="0"/>
              </a:rPr>
              <a:t>postizanje pozitivnih rezultata Ispitivanja po završetku radova</a:t>
            </a:r>
          </a:p>
          <a:p>
            <a:pPr lvl="0"/>
            <a:r>
              <a:rPr lang="sr-Latn-RS" dirty="0">
                <a:latin typeface="Times New Roman" pitchFamily="18" charset="0"/>
                <a:cs typeface="Times New Roman" pitchFamily="18" charset="0"/>
              </a:rPr>
              <a:t>završetak svih radova predviđenih Ugovorom a koji su potrebni da bi se Radovi ili Sekcija smatrali završenim za potrebe primopredaje po tački 10.1 (Prijem Radova i Sekcija</a:t>
            </a:r>
            <a:r>
              <a:rPr lang="sr-Latn-RS" dirty="0" smtClean="0">
                <a:latin typeface="Times New Roman" pitchFamily="18" charset="0"/>
                <a:cs typeface="Times New Roman" pitchFamily="18" charset="0"/>
              </a:rPr>
              <a:t>)</a:t>
            </a: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30762991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RS" b="1" dirty="0" smtClean="0">
                <a:latin typeface="Times New Roman" pitchFamily="18" charset="0"/>
                <a:cs typeface="Times New Roman" pitchFamily="18" charset="0"/>
              </a:rPr>
              <a:t>Dinamika radova</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8964488" cy="5069160"/>
          </a:xfrm>
        </p:spPr>
        <p:txBody>
          <a:bodyPr>
            <a:normAutofit fontScale="25000" lnSpcReduction="20000"/>
          </a:bodyPr>
          <a:lstStyle/>
          <a:p>
            <a:r>
              <a:rPr lang="sr-Latn-RS" sz="8000" b="1" dirty="0">
                <a:latin typeface="Times New Roman" pitchFamily="18" charset="0"/>
                <a:cs typeface="Times New Roman" pitchFamily="18" charset="0"/>
              </a:rPr>
              <a:t>Dinamika radova- </a:t>
            </a:r>
            <a:r>
              <a:rPr lang="sr-Latn-RS" sz="8000" dirty="0">
                <a:latin typeface="Times New Roman" pitchFamily="18" charset="0"/>
                <a:cs typeface="Times New Roman" pitchFamily="18" charset="0"/>
              </a:rPr>
              <a:t>Izvođač radova je dužan da u roku od </a:t>
            </a:r>
            <a:r>
              <a:rPr lang="sr-Latn-RS" sz="8000" b="1" dirty="0">
                <a:latin typeface="Times New Roman" pitchFamily="18" charset="0"/>
                <a:cs typeface="Times New Roman" pitchFamily="18" charset="0"/>
              </a:rPr>
              <a:t>28 dana</a:t>
            </a:r>
            <a:r>
              <a:rPr lang="sr-Latn-RS" sz="8000" dirty="0">
                <a:latin typeface="Times New Roman" pitchFamily="18" charset="0"/>
                <a:cs typeface="Times New Roman" pitchFamily="18" charset="0"/>
              </a:rPr>
              <a:t> od prijema obaveštenja iz člana 8.1 (Početak radova) Nadzornom organu podnese detaljan vremenski raspored. Izvođač je takođe dužan da dostavi izmenjene programe kadgod prethodni program nije u skladu sa stvarnim napretkom radova ili sa obavezama Izvođača.</a:t>
            </a:r>
          </a:p>
          <a:p>
            <a:r>
              <a:rPr lang="sr-Latn-RS" sz="8000" dirty="0">
                <a:latin typeface="Times New Roman" pitchFamily="18" charset="0"/>
                <a:cs typeface="Times New Roman" pitchFamily="18" charset="0"/>
              </a:rPr>
              <a:t>Ukoliko u roku od </a:t>
            </a:r>
            <a:r>
              <a:rPr lang="sr-Latn-RS" sz="8000" b="1" dirty="0">
                <a:latin typeface="Times New Roman" pitchFamily="18" charset="0"/>
                <a:cs typeface="Times New Roman" pitchFamily="18" charset="0"/>
              </a:rPr>
              <a:t>21 dana</a:t>
            </a:r>
            <a:r>
              <a:rPr lang="sr-Latn-RS" sz="8000" dirty="0">
                <a:latin typeface="Times New Roman" pitchFamily="18" charset="0"/>
                <a:cs typeface="Times New Roman" pitchFamily="18" charset="0"/>
              </a:rPr>
              <a:t> po prijemu programa, Nadzorni organ ne obavesti Izvođača o meri u kojoj program nije usaglašen sa Ugovorom, Izvođač je dužan da deluje u skladu sa programom uz izvršavanje ostalih ugovornih obaveza. Osoblje Investitora ima pravo da se oslanja na program pri planiranju svojih aktivnosti.</a:t>
            </a:r>
          </a:p>
          <a:p>
            <a:r>
              <a:rPr lang="sr-Latn-RS" sz="8000" dirty="0">
                <a:latin typeface="Times New Roman" pitchFamily="18" charset="0"/>
                <a:cs typeface="Times New Roman" pitchFamily="18" charset="0"/>
              </a:rPr>
              <a:t>Izvođač je dužan da bez odlaganja obavesti Nadzorni organ o posebnim verovatnim budućim događajima ili okolnostima koje mogu nepovoljno da utiču na radove, povećanje Ugovorne cene, ili kašnjenje u izvršenju radova. Nadzorni organ ima pravo da od Izvođača zahteva procenu efekata takvih budućih događaja ili okolnosti, i/ ili predlog prema tački 13.3 (</a:t>
            </a:r>
            <a:r>
              <a:rPr lang="sr-Latn-RS" sz="8000" b="1" dirty="0">
                <a:latin typeface="Times New Roman" pitchFamily="18" charset="0"/>
                <a:cs typeface="Times New Roman" pitchFamily="18" charset="0"/>
              </a:rPr>
              <a:t>Postupak vršenja Izmene</a:t>
            </a:r>
            <a:r>
              <a:rPr lang="sr-Latn-RS" sz="8000" dirty="0">
                <a:latin typeface="Times New Roman" pitchFamily="18" charset="0"/>
                <a:cs typeface="Times New Roman" pitchFamily="18" charset="0"/>
              </a:rPr>
              <a:t>).</a:t>
            </a:r>
          </a:p>
          <a:p>
            <a:r>
              <a:rPr lang="sr-Latn-RS" sz="8000" b="1" dirty="0">
                <a:latin typeface="Times New Roman" pitchFamily="18" charset="0"/>
                <a:cs typeface="Times New Roman" pitchFamily="18" charset="0"/>
              </a:rPr>
              <a:t>Ako Nadzorni organ bilo kad obavesti Izvođača da program nije u skladu sa Ugovorom</a:t>
            </a:r>
            <a:r>
              <a:rPr lang="sr-Latn-RS" sz="8000" dirty="0">
                <a:latin typeface="Times New Roman" pitchFamily="18" charset="0"/>
                <a:cs typeface="Times New Roman" pitchFamily="18" charset="0"/>
              </a:rPr>
              <a:t> (U navedenoj meri) ili da nije saglasan sa stvarnim napredovanjem i Izvođačevim navedenim namerama, Izvođač je dužan da Nadzornom organu podnese revidiran program u skladu sa ovom tačkom</a:t>
            </a:r>
            <a:r>
              <a:rPr lang="sr-Latn-RS" sz="8000" dirty="0" smtClean="0">
                <a:latin typeface="Times New Roman" pitchFamily="18" charset="0"/>
                <a:cs typeface="Times New Roman" pitchFamily="18" charset="0"/>
              </a:rPr>
              <a:t>.</a:t>
            </a:r>
            <a:endParaRPr lang="sr-Latn-RS" sz="8000" dirty="0">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9663522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RS" b="1" dirty="0" smtClean="0">
                <a:latin typeface="Times New Roman" pitchFamily="18" charset="0"/>
                <a:cs typeface="Times New Roman" pitchFamily="18" charset="0"/>
              </a:rPr>
              <a:t>Produžetak </a:t>
            </a:r>
            <a:r>
              <a:rPr lang="sr-Latn-RS" b="1" dirty="0" err="1" smtClean="0">
                <a:latin typeface="Times New Roman" pitchFamily="18" charset="0"/>
                <a:cs typeface="Times New Roman" pitchFamily="18" charset="0"/>
              </a:rPr>
              <a:t>roka</a:t>
            </a:r>
            <a:r>
              <a:rPr lang="sr-Latn-RS" b="1" dirty="0" smtClean="0">
                <a:latin typeface="Times New Roman" pitchFamily="18" charset="0"/>
                <a:cs typeface="Times New Roman" pitchFamily="18" charset="0"/>
              </a:rPr>
              <a:t> za završetak</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395536" y="1600200"/>
            <a:ext cx="8568952" cy="4997152"/>
          </a:xfrm>
        </p:spPr>
        <p:txBody>
          <a:bodyPr>
            <a:noAutofit/>
          </a:bodyPr>
          <a:lstStyle/>
          <a:p>
            <a:r>
              <a:rPr lang="sr-Latn-RS" sz="1800" dirty="0" smtClean="0">
                <a:latin typeface="Times New Roman" pitchFamily="18" charset="0"/>
                <a:cs typeface="Times New Roman" pitchFamily="18" charset="0"/>
              </a:rPr>
              <a:t>U </a:t>
            </a:r>
            <a:r>
              <a:rPr lang="sr-Latn-RS" sz="1800" dirty="0">
                <a:latin typeface="Times New Roman" pitchFamily="18" charset="0"/>
                <a:cs typeface="Times New Roman" pitchFamily="18" charset="0"/>
              </a:rPr>
              <a:t>skladu sa tačkom 20.1 </a:t>
            </a:r>
            <a:r>
              <a:rPr lang="sr-Latn-RS" sz="1800" i="1" dirty="0">
                <a:latin typeface="Times New Roman" pitchFamily="18" charset="0"/>
                <a:cs typeface="Times New Roman" pitchFamily="18" charset="0"/>
              </a:rPr>
              <a:t>(Potraživanja Izvođača), </a:t>
            </a:r>
            <a:r>
              <a:rPr lang="sr-Latn-RS" sz="1800" dirty="0">
                <a:latin typeface="Times New Roman" pitchFamily="18" charset="0"/>
                <a:cs typeface="Times New Roman" pitchFamily="18" charset="0"/>
              </a:rPr>
              <a:t>Izvođač ima pravo na produžetak </a:t>
            </a:r>
            <a:r>
              <a:rPr lang="sr-Latn-RS" sz="1800" dirty="0" err="1">
                <a:latin typeface="Times New Roman" pitchFamily="18" charset="0"/>
                <a:cs typeface="Times New Roman" pitchFamily="18" charset="0"/>
              </a:rPr>
              <a:t>roka</a:t>
            </a:r>
            <a:r>
              <a:rPr lang="sr-Latn-RS" sz="1800" dirty="0">
                <a:latin typeface="Times New Roman" pitchFamily="18" charset="0"/>
                <a:cs typeface="Times New Roman" pitchFamily="18" charset="0"/>
              </a:rPr>
              <a:t> za završetak radova u smislu Člana 10.1 </a:t>
            </a:r>
            <a:r>
              <a:rPr lang="sr-Latn-RS" sz="1800" i="1" dirty="0">
                <a:latin typeface="Times New Roman" pitchFamily="18" charset="0"/>
                <a:cs typeface="Times New Roman" pitchFamily="18" charset="0"/>
              </a:rPr>
              <a:t>(Primopredaja Radova I Sekcija) </a:t>
            </a:r>
            <a:r>
              <a:rPr lang="sr-Latn-RS" sz="1800" dirty="0">
                <a:latin typeface="Times New Roman" pitchFamily="18" charset="0"/>
                <a:cs typeface="Times New Roman" pitchFamily="18" charset="0"/>
              </a:rPr>
              <a:t>u slučaju da dođe do kašnjenja </a:t>
            </a:r>
            <a:r>
              <a:rPr lang="sr-Latn-RS" sz="1800" b="1" dirty="0">
                <a:latin typeface="Times New Roman" pitchFamily="18" charset="0"/>
                <a:cs typeface="Times New Roman" pitchFamily="18" charset="0"/>
              </a:rPr>
              <a:t>u sledećim slučajevima</a:t>
            </a:r>
            <a:r>
              <a:rPr lang="sr-Latn-RS" sz="1800" dirty="0">
                <a:latin typeface="Times New Roman" pitchFamily="18" charset="0"/>
                <a:cs typeface="Times New Roman" pitchFamily="18" charset="0"/>
              </a:rPr>
              <a:t>:</a:t>
            </a:r>
          </a:p>
          <a:p>
            <a:pPr lvl="0"/>
            <a:r>
              <a:rPr lang="sr-Latn-RS" sz="1800" b="1" dirty="0">
                <a:latin typeface="Times New Roman" pitchFamily="18" charset="0"/>
                <a:cs typeface="Times New Roman" pitchFamily="18" charset="0"/>
              </a:rPr>
              <a:t>izmena</a:t>
            </a:r>
            <a:r>
              <a:rPr lang="sr-Latn-RS" sz="1800" dirty="0">
                <a:latin typeface="Times New Roman" pitchFamily="18" charset="0"/>
                <a:cs typeface="Times New Roman" pitchFamily="18" charset="0"/>
              </a:rPr>
              <a:t> (ukoliko nije dogovorena korekcija </a:t>
            </a:r>
            <a:r>
              <a:rPr lang="sr-Latn-RS" sz="1800" dirty="0" err="1">
                <a:latin typeface="Times New Roman" pitchFamily="18" charset="0"/>
                <a:cs typeface="Times New Roman" pitchFamily="18" charset="0"/>
              </a:rPr>
              <a:t>roka</a:t>
            </a:r>
            <a:r>
              <a:rPr lang="sr-Latn-RS" sz="1800" dirty="0">
                <a:latin typeface="Times New Roman" pitchFamily="18" charset="0"/>
                <a:cs typeface="Times New Roman" pitchFamily="18" charset="0"/>
              </a:rPr>
              <a:t> za završetak shodno tački 13.3 </a:t>
            </a:r>
            <a:r>
              <a:rPr lang="sr-Latn-RS" sz="1800" i="1" dirty="0">
                <a:latin typeface="Times New Roman" pitchFamily="18" charset="0"/>
                <a:cs typeface="Times New Roman" pitchFamily="18" charset="0"/>
              </a:rPr>
              <a:t>(</a:t>
            </a:r>
            <a:r>
              <a:rPr lang="sr-Latn-RS" sz="1800" i="1" dirty="0" smtClean="0">
                <a:latin typeface="Times New Roman" pitchFamily="18" charset="0"/>
                <a:cs typeface="Times New Roman" pitchFamily="18" charset="0"/>
              </a:rPr>
              <a:t>Postupak </a:t>
            </a:r>
            <a:r>
              <a:rPr lang="sr-Latn-RS" sz="1800" i="1" dirty="0">
                <a:latin typeface="Times New Roman" pitchFamily="18" charset="0"/>
                <a:cs typeface="Times New Roman" pitchFamily="18" charset="0"/>
              </a:rPr>
              <a:t>za vršenje izmena) </a:t>
            </a:r>
            <a:r>
              <a:rPr lang="sr-Latn-RS" sz="1800" dirty="0">
                <a:latin typeface="Times New Roman" pitchFamily="18" charset="0"/>
                <a:cs typeface="Times New Roman" pitchFamily="18" charset="0"/>
              </a:rPr>
              <a:t>ili neka druga bitna promena u pogledu obima neke pozicije radova koja je obuhvaćena Ugovorom,</a:t>
            </a:r>
          </a:p>
          <a:p>
            <a:pPr lvl="0"/>
            <a:r>
              <a:rPr lang="sr-Latn-RS" sz="1800" b="1" dirty="0">
                <a:latin typeface="Times New Roman" pitchFamily="18" charset="0"/>
                <a:cs typeface="Times New Roman" pitchFamily="18" charset="0"/>
              </a:rPr>
              <a:t>uzrok kašnjenja</a:t>
            </a:r>
            <a:r>
              <a:rPr lang="sr-Latn-RS" sz="1800" dirty="0">
                <a:latin typeface="Times New Roman" pitchFamily="18" charset="0"/>
                <a:cs typeface="Times New Roman" pitchFamily="18" charset="0"/>
              </a:rPr>
              <a:t> koji daje pravo na produženje </a:t>
            </a:r>
            <a:r>
              <a:rPr lang="sr-Latn-RS" sz="1800" dirty="0" err="1">
                <a:latin typeface="Times New Roman" pitchFamily="18" charset="0"/>
                <a:cs typeface="Times New Roman" pitchFamily="18" charset="0"/>
              </a:rPr>
              <a:t>roka</a:t>
            </a:r>
            <a:r>
              <a:rPr lang="sr-Latn-RS" sz="1800" dirty="0">
                <a:latin typeface="Times New Roman" pitchFamily="18" charset="0"/>
                <a:cs typeface="Times New Roman" pitchFamily="18" charset="0"/>
              </a:rPr>
              <a:t> prema odredbama </a:t>
            </a:r>
            <a:r>
              <a:rPr lang="sr-Latn-RS" sz="1800" dirty="0" smtClean="0">
                <a:latin typeface="Times New Roman" pitchFamily="18" charset="0"/>
                <a:cs typeface="Times New Roman" pitchFamily="18" charset="0"/>
              </a:rPr>
              <a:t>Uslova, izuzetno </a:t>
            </a:r>
            <a:r>
              <a:rPr lang="sr-Latn-RS" sz="1800" dirty="0">
                <a:latin typeface="Times New Roman" pitchFamily="18" charset="0"/>
                <a:cs typeface="Times New Roman" pitchFamily="18" charset="0"/>
              </a:rPr>
              <a:t>nepovoljni klimatski uslovi</a:t>
            </a:r>
            <a:r>
              <a:rPr lang="sr-Latn-RS" sz="1800" dirty="0" smtClean="0">
                <a:latin typeface="Times New Roman" pitchFamily="18" charset="0"/>
                <a:cs typeface="Times New Roman" pitchFamily="18" charset="0"/>
              </a:rPr>
              <a:t>, nepredviđene </a:t>
            </a:r>
            <a:r>
              <a:rPr lang="sr-Latn-RS" sz="1800" dirty="0">
                <a:latin typeface="Times New Roman" pitchFamily="18" charset="0"/>
                <a:cs typeface="Times New Roman" pitchFamily="18" charset="0"/>
              </a:rPr>
              <a:t>nestašice osoblja ili dobara, usled epidemije ili državnih mera, </a:t>
            </a:r>
            <a:r>
              <a:rPr lang="sr-Latn-RS" sz="1800" dirty="0" smtClean="0">
                <a:latin typeface="Times New Roman" pitchFamily="18" charset="0"/>
                <a:cs typeface="Times New Roman" pitchFamily="18" charset="0"/>
              </a:rPr>
              <a:t>i Kašnjenja</a:t>
            </a:r>
            <a:r>
              <a:rPr lang="sr-Latn-RS" sz="1800" dirty="0">
                <a:latin typeface="Times New Roman" pitchFamily="18" charset="0"/>
                <a:cs typeface="Times New Roman" pitchFamily="18" charset="0"/>
              </a:rPr>
              <a:t>, ometanja ili sprečavanja koja su izazvana od strane Investitora, Osoblja Investitora ili drugim izvođačima koje je Investitor angažovao na Gradilištu ili koja se mogu njima pripisati.</a:t>
            </a:r>
          </a:p>
          <a:p>
            <a:r>
              <a:rPr lang="sr-Latn-RS" sz="1800" dirty="0">
                <a:latin typeface="Times New Roman" pitchFamily="18" charset="0"/>
                <a:cs typeface="Times New Roman" pitchFamily="18" charset="0"/>
              </a:rPr>
              <a:t>Ukoliko Izvođač smatra da ima pravo na produženje </a:t>
            </a:r>
            <a:r>
              <a:rPr lang="sr-Latn-RS" sz="1800" dirty="0" err="1">
                <a:latin typeface="Times New Roman" pitchFamily="18" charset="0"/>
                <a:cs typeface="Times New Roman" pitchFamily="18" charset="0"/>
              </a:rPr>
              <a:t>Roka</a:t>
            </a:r>
            <a:r>
              <a:rPr lang="sr-Latn-RS" sz="1800" dirty="0">
                <a:latin typeface="Times New Roman" pitchFamily="18" charset="0"/>
                <a:cs typeface="Times New Roman" pitchFamily="18" charset="0"/>
              </a:rPr>
              <a:t> za završetak radova, Izvođač može da o tome obavesti Nadzorni organ u skladu sa tačkom 20.1 </a:t>
            </a:r>
            <a:r>
              <a:rPr lang="sr-Latn-RS" sz="1800" b="1" i="1" dirty="0">
                <a:latin typeface="Times New Roman" pitchFamily="18" charset="0"/>
                <a:cs typeface="Times New Roman" pitchFamily="18" charset="0"/>
              </a:rPr>
              <a:t>(Potraživanja Izvođača)</a:t>
            </a:r>
            <a:r>
              <a:rPr lang="sr-Latn-RS" sz="1800" i="1" dirty="0">
                <a:latin typeface="Times New Roman" pitchFamily="18" charset="0"/>
                <a:cs typeface="Times New Roman" pitchFamily="18" charset="0"/>
              </a:rPr>
              <a:t>. </a:t>
            </a:r>
            <a:r>
              <a:rPr lang="sr-Latn-RS" sz="1800" dirty="0">
                <a:latin typeface="Times New Roman" pitchFamily="18" charset="0"/>
                <a:cs typeface="Times New Roman" pitchFamily="18" charset="0"/>
              </a:rPr>
              <a:t>Prilikom odlučivanja o produženju </a:t>
            </a:r>
            <a:r>
              <a:rPr lang="sr-Latn-RS" sz="1800" dirty="0" err="1">
                <a:latin typeface="Times New Roman" pitchFamily="18" charset="0"/>
                <a:cs typeface="Times New Roman" pitchFamily="18" charset="0"/>
              </a:rPr>
              <a:t>roka</a:t>
            </a:r>
            <a:r>
              <a:rPr lang="sr-Latn-RS" sz="1800" dirty="0">
                <a:latin typeface="Times New Roman" pitchFamily="18" charset="0"/>
                <a:cs typeface="Times New Roman" pitchFamily="18" charset="0"/>
              </a:rPr>
              <a:t> </a:t>
            </a:r>
            <a:r>
              <a:rPr lang="sr-Latn-RS" sz="1800" dirty="0" smtClean="0">
                <a:latin typeface="Times New Roman" pitchFamily="18" charset="0"/>
                <a:cs typeface="Times New Roman" pitchFamily="18" charset="0"/>
              </a:rPr>
              <a:t> prema </a:t>
            </a:r>
            <a:r>
              <a:rPr lang="sr-Latn-RS" sz="1800" dirty="0">
                <a:latin typeface="Times New Roman" pitchFamily="18" charset="0"/>
                <a:cs typeface="Times New Roman" pitchFamily="18" charset="0"/>
              </a:rPr>
              <a:t>tački 20.1, Nadzorni organ razmatra ranije odluke i može da produži, ali ne i da skrati ukupni rok</a:t>
            </a:r>
            <a:r>
              <a:rPr lang="sr-Latn-RS" sz="1800" dirty="0" smtClean="0">
                <a:latin typeface="Times New Roman" pitchFamily="18" charset="0"/>
                <a:cs typeface="Times New Roman" pitchFamily="18" charset="0"/>
              </a:rPr>
              <a:t>.</a:t>
            </a:r>
            <a:endParaRPr lang="sr-Latn-RS" sz="1800" dirty="0">
              <a:latin typeface="Times New Roman" pitchFamily="18" charset="0"/>
              <a:cs typeface="Times New Roman" pitchFamily="18" charset="0"/>
            </a:endParaRPr>
          </a:p>
          <a:p>
            <a:pPr marL="0" indent="0">
              <a:buNone/>
            </a:pPr>
            <a:endParaRPr lang="sr-Latn-RS" sz="1600" dirty="0">
              <a:latin typeface="Times New Roman" pitchFamily="18" charset="0"/>
              <a:cs typeface="Times New Roman" pitchFamily="18" charset="0"/>
            </a:endParaRPr>
          </a:p>
        </p:txBody>
      </p:sp>
    </p:spTree>
    <p:extLst>
      <p:ext uri="{BB962C8B-B14F-4D97-AF65-F5344CB8AC3E}">
        <p14:creationId xmlns:p14="http://schemas.microsoft.com/office/powerpoint/2010/main" val="36610346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CS" b="1" i="1" dirty="0" smtClean="0">
                <a:latin typeface="Times New Roman" pitchFamily="18" charset="0"/>
                <a:cs typeface="Times New Roman" pitchFamily="18" charset="0"/>
              </a:rPr>
              <a:t>Potraživanja prema FIDIC-u</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endParaRPr lang="sr-Latn-RS" b="1" i="1" dirty="0">
              <a:latin typeface="Times New Roman" pitchFamily="18" charset="0"/>
              <a:cs typeface="Times New Roman" pitchFamily="18" charset="0"/>
            </a:endParaRPr>
          </a:p>
          <a:p>
            <a:r>
              <a:rPr lang="sr-Latn-CS" dirty="0">
                <a:latin typeface="Times New Roman" pitchFamily="18" charset="0"/>
                <a:cs typeface="Times New Roman" pitchFamily="18" charset="0"/>
              </a:rPr>
              <a:t>Postupak pokretanja i realizacije odštetnog zahteva prema FIDIC-u realizuju se kroz </a:t>
            </a:r>
            <a:endParaRPr lang="sr-Latn-CS" dirty="0" smtClean="0">
              <a:latin typeface="Times New Roman" pitchFamily="18" charset="0"/>
              <a:cs typeface="Times New Roman" pitchFamily="18" charset="0"/>
            </a:endParaRPr>
          </a:p>
          <a:p>
            <a:pPr marL="0" indent="0">
              <a:buNone/>
            </a:pPr>
            <a:r>
              <a:rPr lang="sr-Latn-CS" b="1" dirty="0" smtClean="0">
                <a:latin typeface="Times New Roman" pitchFamily="18" charset="0"/>
                <a:cs typeface="Times New Roman" pitchFamily="18" charset="0"/>
              </a:rPr>
              <a:t>   Potraživanja </a:t>
            </a:r>
            <a:r>
              <a:rPr lang="sr-Latn-CS" b="1" dirty="0">
                <a:latin typeface="Times New Roman" pitchFamily="18" charset="0"/>
                <a:cs typeface="Times New Roman" pitchFamily="18" charset="0"/>
              </a:rPr>
              <a:t>Izvođača </a:t>
            </a:r>
            <a:endParaRPr lang="sr-Latn-CS" b="1" dirty="0" smtClean="0">
              <a:latin typeface="Times New Roman" pitchFamily="18" charset="0"/>
              <a:cs typeface="Times New Roman" pitchFamily="18" charset="0"/>
            </a:endParaRPr>
          </a:p>
          <a:p>
            <a:pPr marL="0" indent="0">
              <a:buNone/>
            </a:pPr>
            <a:r>
              <a:rPr lang="sr-Latn-CS" b="1" dirty="0">
                <a:latin typeface="Times New Roman" pitchFamily="18" charset="0"/>
                <a:cs typeface="Times New Roman" pitchFamily="18" charset="0"/>
              </a:rPr>
              <a:t>	</a:t>
            </a:r>
            <a:r>
              <a:rPr lang="sr-Latn-CS" b="1" dirty="0" smtClean="0">
                <a:latin typeface="Times New Roman" pitchFamily="18" charset="0"/>
                <a:cs typeface="Times New Roman" pitchFamily="18" charset="0"/>
              </a:rPr>
              <a:t>(</a:t>
            </a:r>
            <a:r>
              <a:rPr lang="sr-Latn-CS" b="1" dirty="0" err="1">
                <a:latin typeface="Times New Roman" pitchFamily="18" charset="0"/>
                <a:cs typeface="Times New Roman" pitchFamily="18" charset="0"/>
              </a:rPr>
              <a:t>Contractor's</a:t>
            </a:r>
            <a:r>
              <a:rPr lang="sr-Latn-CS" b="1" dirty="0">
                <a:latin typeface="Times New Roman" pitchFamily="18" charset="0"/>
                <a:cs typeface="Times New Roman" pitchFamily="18" charset="0"/>
              </a:rPr>
              <a:t> </a:t>
            </a:r>
            <a:r>
              <a:rPr lang="sr-Latn-CS" b="1" dirty="0" err="1">
                <a:latin typeface="Times New Roman" pitchFamily="18" charset="0"/>
                <a:cs typeface="Times New Roman" pitchFamily="18" charset="0"/>
              </a:rPr>
              <a:t>Claims</a:t>
            </a:r>
            <a:r>
              <a:rPr lang="sr-Latn-CS" b="1" dirty="0">
                <a:latin typeface="Times New Roman" pitchFamily="18" charset="0"/>
                <a:cs typeface="Times New Roman" pitchFamily="18" charset="0"/>
              </a:rPr>
              <a:t>)</a:t>
            </a:r>
            <a:endParaRPr lang="sr-Latn-RS" b="1" dirty="0">
              <a:latin typeface="Times New Roman" pitchFamily="18" charset="0"/>
              <a:cs typeface="Times New Roman" pitchFamily="18" charset="0"/>
            </a:endParaRPr>
          </a:p>
          <a:p>
            <a:pPr marL="0" indent="0">
              <a:buNone/>
            </a:pP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18094310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pPr marL="0" indent="0" algn="l"/>
            <a:r>
              <a:rPr lang="sr-Latn-CS" b="1" dirty="0" smtClean="0">
                <a:latin typeface="Times New Roman" pitchFamily="18" charset="0"/>
                <a:cs typeface="Times New Roman" pitchFamily="18" charset="0"/>
              </a:rPr>
              <a:t>Potraživanja (</a:t>
            </a:r>
            <a:r>
              <a:rPr lang="sr-Latn-CS" b="1" dirty="0" err="1" smtClean="0">
                <a:latin typeface="Times New Roman" pitchFamily="18" charset="0"/>
                <a:cs typeface="Times New Roman" pitchFamily="18" charset="0"/>
              </a:rPr>
              <a:t>Contractor's</a:t>
            </a:r>
            <a:r>
              <a:rPr lang="sr-Latn-CS" b="1" dirty="0" smtClean="0">
                <a:latin typeface="Times New Roman" pitchFamily="18" charset="0"/>
                <a:cs typeface="Times New Roman" pitchFamily="18" charset="0"/>
              </a:rPr>
              <a:t> </a:t>
            </a:r>
            <a:r>
              <a:rPr lang="sr-Latn-CS" b="1" dirty="0" err="1" smtClean="0">
                <a:latin typeface="Times New Roman" pitchFamily="18" charset="0"/>
                <a:cs typeface="Times New Roman" pitchFamily="18" charset="0"/>
              </a:rPr>
              <a:t>Claims</a:t>
            </a:r>
            <a:r>
              <a:rPr lang="sr-Latn-CS" b="1" dirty="0" smtClean="0">
                <a:latin typeface="Times New Roman" pitchFamily="18" charset="0"/>
                <a:cs typeface="Times New Roman" pitchFamily="18" charset="0"/>
              </a:rPr>
              <a:t>)</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24744"/>
            <a:ext cx="8435280" cy="5544616"/>
          </a:xfrm>
        </p:spPr>
        <p:txBody>
          <a:bodyPr>
            <a:normAutofit fontScale="62500" lnSpcReduction="20000"/>
          </a:bodyPr>
          <a:lstStyle/>
          <a:p>
            <a:pPr marL="0" indent="0">
              <a:buNone/>
            </a:pPr>
            <a:r>
              <a:rPr lang="sr-Latn-CS" b="1" dirty="0">
                <a:latin typeface="Times New Roman" pitchFamily="18" charset="0"/>
                <a:cs typeface="Times New Roman" pitchFamily="18" charset="0"/>
              </a:rPr>
              <a:t>Tipična potraživanja (</a:t>
            </a:r>
            <a:r>
              <a:rPr lang="sr-Latn-CS" b="1" dirty="0" err="1" smtClean="0">
                <a:latin typeface="Times New Roman" pitchFamily="18" charset="0"/>
                <a:cs typeface="Times New Roman" pitchFamily="18" charset="0"/>
              </a:rPr>
              <a:t>klejmovi</a:t>
            </a:r>
            <a:r>
              <a:rPr lang="sr-Latn-CS" b="1" dirty="0" smtClean="0">
                <a:latin typeface="Times New Roman" pitchFamily="18" charset="0"/>
                <a:cs typeface="Times New Roman" pitchFamily="18" charset="0"/>
              </a:rPr>
              <a:t> - </a:t>
            </a:r>
            <a:r>
              <a:rPr lang="sr-Latn-RS" dirty="0" smtClean="0">
                <a:latin typeface="Times New Roman" pitchFamily="18" charset="0"/>
                <a:cs typeface="Times New Roman" pitchFamily="18" charset="0"/>
              </a:rPr>
              <a:t>„</a:t>
            </a:r>
            <a:r>
              <a:rPr lang="sr-Latn-RS" dirty="0" err="1" smtClean="0">
                <a:latin typeface="Times New Roman" pitchFamily="18" charset="0"/>
                <a:cs typeface="Times New Roman" pitchFamily="18" charset="0"/>
              </a:rPr>
              <a:t>claim</a:t>
            </a:r>
            <a:r>
              <a:rPr lang="sr-Latn-RS" dirty="0" smtClean="0">
                <a:latin typeface="Times New Roman" pitchFamily="18" charset="0"/>
                <a:cs typeface="Times New Roman" pitchFamily="18" charset="0"/>
              </a:rPr>
              <a:t>“engl</a:t>
            </a:r>
            <a:r>
              <a:rPr lang="sr-Latn-RS" dirty="0">
                <a:latin typeface="Times New Roman" pitchFamily="18" charset="0"/>
                <a:cs typeface="Times New Roman" pitchFamily="18" charset="0"/>
              </a:rPr>
              <a:t>. odštetni </a:t>
            </a:r>
            <a:r>
              <a:rPr lang="sr-Latn-RS" dirty="0" smtClean="0">
                <a:latin typeface="Times New Roman" pitchFamily="18" charset="0"/>
                <a:cs typeface="Times New Roman" pitchFamily="18" charset="0"/>
              </a:rPr>
              <a:t>zahtev</a:t>
            </a:r>
            <a:r>
              <a:rPr lang="sr-Latn-CS" b="1" dirty="0" smtClean="0">
                <a:latin typeface="Times New Roman" pitchFamily="18" charset="0"/>
                <a:cs typeface="Times New Roman" pitchFamily="18" charset="0"/>
              </a:rPr>
              <a:t>) </a:t>
            </a:r>
            <a:r>
              <a:rPr lang="sr-Latn-CS" b="1" dirty="0" smtClean="0">
                <a:latin typeface="Times New Roman" pitchFamily="18" charset="0"/>
                <a:cs typeface="Times New Roman" pitchFamily="18" charset="0"/>
              </a:rPr>
              <a:t>Izvođača</a:t>
            </a:r>
            <a:r>
              <a:rPr lang="sr-Latn-CS" b="1" dirty="0">
                <a:latin typeface="Times New Roman" pitchFamily="18" charset="0"/>
                <a:cs typeface="Times New Roman" pitchFamily="18" charset="0"/>
              </a:rPr>
              <a:t>:</a:t>
            </a:r>
            <a:endParaRPr lang="sr-Latn-RS" b="1" dirty="0">
              <a:latin typeface="Times New Roman" pitchFamily="18" charset="0"/>
              <a:cs typeface="Times New Roman" pitchFamily="18" charset="0"/>
            </a:endParaRPr>
          </a:p>
          <a:p>
            <a:pPr marL="0" indent="0">
              <a:buNone/>
            </a:pP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kašnjenje radova</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ubrzanje radova</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poremećaj u izvođenju</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izmene u radovima -promenjeni radovi i merenje izvesnih količina</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neblagovremeno plaćanje</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raskid ugovora</a:t>
            </a:r>
            <a:endParaRPr lang="sr-Latn-RS" dirty="0">
              <a:latin typeface="Times New Roman" pitchFamily="18" charset="0"/>
              <a:cs typeface="Times New Roman" pitchFamily="18" charset="0"/>
            </a:endParaRPr>
          </a:p>
          <a:p>
            <a:pPr marL="0" indent="0">
              <a:buNone/>
            </a:pPr>
            <a:r>
              <a:rPr lang="sr-Latn-CS" dirty="0">
                <a:latin typeface="Times New Roman" pitchFamily="18" charset="0"/>
                <a:cs typeface="Times New Roman" pitchFamily="18" charset="0"/>
              </a:rPr>
              <a:t> </a:t>
            </a:r>
            <a:endParaRPr lang="sr-Latn-RS" dirty="0">
              <a:latin typeface="Times New Roman" pitchFamily="18" charset="0"/>
              <a:cs typeface="Times New Roman" pitchFamily="18" charset="0"/>
            </a:endParaRPr>
          </a:p>
          <a:p>
            <a:pPr marL="0" indent="0">
              <a:buNone/>
            </a:pPr>
            <a:r>
              <a:rPr lang="sr-Latn-CS" b="1" dirty="0">
                <a:latin typeface="Times New Roman" pitchFamily="18" charset="0"/>
                <a:cs typeface="Times New Roman" pitchFamily="18" charset="0"/>
              </a:rPr>
              <a:t>Tipična potraživanja (</a:t>
            </a:r>
            <a:r>
              <a:rPr lang="sr-Latn-CS" b="1" dirty="0" err="1">
                <a:latin typeface="Times New Roman" pitchFamily="18" charset="0"/>
                <a:cs typeface="Times New Roman" pitchFamily="18" charset="0"/>
              </a:rPr>
              <a:t>klejmovi</a:t>
            </a:r>
            <a:r>
              <a:rPr lang="sr-Latn-CS" b="1" dirty="0">
                <a:latin typeface="Times New Roman" pitchFamily="18" charset="0"/>
                <a:cs typeface="Times New Roman" pitchFamily="18" charset="0"/>
              </a:rPr>
              <a:t>) </a:t>
            </a:r>
            <a:r>
              <a:rPr lang="sr-Latn-CS" b="1" dirty="0" smtClean="0">
                <a:latin typeface="Times New Roman" pitchFamily="18" charset="0"/>
                <a:cs typeface="Times New Roman" pitchFamily="18" charset="0"/>
              </a:rPr>
              <a:t>Investitora</a:t>
            </a:r>
            <a:r>
              <a:rPr lang="sr-Latn-CS" b="1" dirty="0">
                <a:latin typeface="Times New Roman" pitchFamily="18" charset="0"/>
                <a:cs typeface="Times New Roman" pitchFamily="18" charset="0"/>
              </a:rPr>
              <a:t>:</a:t>
            </a:r>
            <a:endParaRPr lang="sr-Latn-RS" b="1" dirty="0">
              <a:latin typeface="Times New Roman" pitchFamily="18" charset="0"/>
              <a:cs typeface="Times New Roman" pitchFamily="18" charset="0"/>
            </a:endParaRPr>
          </a:p>
          <a:p>
            <a:pPr marL="0" lvl="0" indent="0">
              <a:buNone/>
            </a:pPr>
            <a:endParaRPr lang="sr-Latn-CS" dirty="0" smtClean="0">
              <a:latin typeface="Times New Roman" pitchFamily="18" charset="0"/>
              <a:cs typeface="Times New Roman" pitchFamily="18" charset="0"/>
            </a:endParaRPr>
          </a:p>
          <a:p>
            <a:pPr lvl="0"/>
            <a:r>
              <a:rPr lang="sr-Latn-CS" dirty="0" smtClean="0">
                <a:latin typeface="Times New Roman" pitchFamily="18" charset="0"/>
                <a:cs typeface="Times New Roman" pitchFamily="18" charset="0"/>
              </a:rPr>
              <a:t>kašnjenje </a:t>
            </a:r>
            <a:r>
              <a:rPr lang="sr-Latn-CS" dirty="0">
                <a:latin typeface="Times New Roman" pitchFamily="18" charset="0"/>
                <a:cs typeface="Times New Roman" pitchFamily="18" charset="0"/>
              </a:rPr>
              <a:t>izvođača</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korekcija izvedenih </a:t>
            </a:r>
            <a:r>
              <a:rPr lang="sr-Latn-CS" dirty="0" smtClean="0">
                <a:latin typeface="Times New Roman" pitchFamily="18" charset="0"/>
                <a:cs typeface="Times New Roman" pitchFamily="18" charset="0"/>
              </a:rPr>
              <a:t>radova</a:t>
            </a:r>
          </a:p>
          <a:p>
            <a:pPr lvl="0"/>
            <a:r>
              <a:rPr lang="sr-Latn-CS" dirty="0">
                <a:latin typeface="Times New Roman" pitchFamily="18" charset="0"/>
                <a:cs typeface="Times New Roman" pitchFamily="18" charset="0"/>
              </a:rPr>
              <a:t>p</a:t>
            </a:r>
            <a:r>
              <a:rPr lang="sr-Latn-CS" dirty="0" smtClean="0">
                <a:latin typeface="Times New Roman" pitchFamily="18" charset="0"/>
                <a:cs typeface="Times New Roman" pitchFamily="18" charset="0"/>
              </a:rPr>
              <a:t>rimedbe na kvalitet</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nemarnost i </a:t>
            </a:r>
            <a:r>
              <a:rPr lang="sr-Latn-CS" dirty="0" err="1">
                <a:latin typeface="Times New Roman" pitchFamily="18" charset="0"/>
                <a:cs typeface="Times New Roman" pitchFamily="18" charset="0"/>
              </a:rPr>
              <a:t>neprofesionalnost</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raskid ugovora</a:t>
            </a:r>
            <a:endParaRPr lang="sr-Latn-RS" dirty="0">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40600176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36912"/>
            <a:ext cx="8712968" cy="4032448"/>
          </a:xfrm>
        </p:spPr>
        <p:txBody>
          <a:bodyPr>
            <a:normAutofit/>
          </a:bodyPr>
          <a:lstStyle/>
          <a:p>
            <a:pPr marL="0" indent="0">
              <a:buNone/>
            </a:pPr>
            <a:r>
              <a:rPr lang="sr-Latn-RS" dirty="0" smtClean="0">
                <a:latin typeface="Times New Roman" pitchFamily="18" charset="0"/>
                <a:cs typeface="Times New Roman" pitchFamily="18" charset="0"/>
              </a:rPr>
              <a:t>Preduzeća i organizacije koje pripadaju članicama FIDIC-ovih nacionalnih udruženja to posebno ističu  i koriste FIDIC-ov </a:t>
            </a:r>
            <a:r>
              <a:rPr lang="sr-Latn-RS" b="1" dirty="0" smtClean="0">
                <a:latin typeface="Times New Roman" pitchFamily="18" charset="0"/>
                <a:cs typeface="Times New Roman" pitchFamily="18" charset="0"/>
              </a:rPr>
              <a:t>logo</a:t>
            </a:r>
            <a:r>
              <a:rPr lang="sr-Latn-RS" dirty="0" smtClean="0">
                <a:latin typeface="Times New Roman" pitchFamily="18" charset="0"/>
                <a:cs typeface="Times New Roman" pitchFamily="18" charset="0"/>
              </a:rPr>
              <a:t>. </a:t>
            </a:r>
          </a:p>
          <a:p>
            <a:pPr marL="0" indent="0">
              <a:buNone/>
            </a:pPr>
            <a:r>
              <a:rPr lang="sr-Latn-RS" dirty="0" smtClean="0">
                <a:latin typeface="Times New Roman" pitchFamily="18" charset="0"/>
                <a:cs typeface="Times New Roman" pitchFamily="18" charset="0"/>
              </a:rPr>
              <a:t>Korišćenje logo-a je strogo kontrolisano, i svi FIDIC-ovi proizvodi i usluge su zaštićeni FIDIC-ovim</a:t>
            </a:r>
            <a:r>
              <a:rPr lang="sr-Latn-RS" b="1" dirty="0" smtClean="0">
                <a:latin typeface="Times New Roman" pitchFamily="18" charset="0"/>
                <a:cs typeface="Times New Roman" pitchFamily="18" charset="0"/>
              </a:rPr>
              <a:t> zaštitnim znakom</a:t>
            </a:r>
            <a:r>
              <a:rPr lang="sr-Latn-RS" dirty="0" smtClean="0">
                <a:latin typeface="Times New Roman" pitchFamily="18" charset="0"/>
                <a:cs typeface="Times New Roman" pitchFamily="18" charset="0"/>
              </a:rPr>
              <a:t>.</a:t>
            </a:r>
          </a:p>
          <a:p>
            <a:pPr marL="0" indent="0">
              <a:buNone/>
            </a:pPr>
            <a:endParaRPr lang="sr-Latn-RS" dirty="0">
              <a:latin typeface="Times New Roman" pitchFamily="18" charset="0"/>
              <a:cs typeface="Times New Roman" pitchFamily="18" charset="0"/>
            </a:endParaRPr>
          </a:p>
        </p:txBody>
      </p:sp>
      <p:sp>
        <p:nvSpPr>
          <p:cNvPr id="4" name="Title 1"/>
          <p:cNvSpPr txBox="1">
            <a:spLocks/>
          </p:cNvSpPr>
          <p:nvPr/>
        </p:nvSpPr>
        <p:spPr>
          <a:xfrm>
            <a:off x="539552" y="548680"/>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86681"/>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51102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955251"/>
            <a:ext cx="8618940" cy="5901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432538" y="219997"/>
            <a:ext cx="6400919" cy="461665"/>
          </a:xfrm>
          <a:prstGeom prst="rect">
            <a:avLst/>
          </a:prstGeom>
        </p:spPr>
        <p:txBody>
          <a:bodyPr wrap="none">
            <a:spAutoFit/>
          </a:bodyPr>
          <a:lstStyle/>
          <a:p>
            <a:r>
              <a:rPr lang="sr-Latn-CS" sz="2400" b="1" dirty="0"/>
              <a:t>Algoritam postupka </a:t>
            </a:r>
            <a:r>
              <a:rPr lang="sr-Latn-CS" sz="2400" b="1" dirty="0" smtClean="0"/>
              <a:t>rešavanja odštetnog </a:t>
            </a:r>
            <a:r>
              <a:rPr lang="sr-Latn-CS" sz="2400" b="1" dirty="0"/>
              <a:t>zahteva</a:t>
            </a:r>
            <a:endParaRPr lang="sr-Latn-RS" b="1" dirty="0"/>
          </a:p>
        </p:txBody>
      </p:sp>
    </p:spTree>
    <p:extLst>
      <p:ext uri="{BB962C8B-B14F-4D97-AF65-F5344CB8AC3E}">
        <p14:creationId xmlns:p14="http://schemas.microsoft.com/office/powerpoint/2010/main" val="15887687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8845"/>
            <a:ext cx="9144000" cy="5544616"/>
          </a:xfrm>
        </p:spPr>
        <p:txBody>
          <a:bodyPr>
            <a:noAutofit/>
          </a:bodyPr>
          <a:lstStyle/>
          <a:p>
            <a:r>
              <a:rPr lang="sr-Latn-CS" sz="2000" dirty="0" smtClean="0">
                <a:latin typeface="Times New Roman" pitchFamily="18" charset="0"/>
                <a:cs typeface="Times New Roman" pitchFamily="18" charset="0"/>
              </a:rPr>
              <a:t>Statistički </a:t>
            </a:r>
            <a:r>
              <a:rPr lang="sr-Latn-CS" sz="2000" dirty="0">
                <a:latin typeface="Times New Roman" pitchFamily="18" charset="0"/>
                <a:cs typeface="Times New Roman" pitchFamily="18" charset="0"/>
              </a:rPr>
              <a:t>podaci govore da se od ukupnog broja parničnih postupaka </a:t>
            </a:r>
            <a:r>
              <a:rPr lang="sr-Latn-CS" sz="2000" b="1" dirty="0">
                <a:latin typeface="Times New Roman" pitchFamily="18" charset="0"/>
                <a:cs typeface="Times New Roman" pitchFamily="18" charset="0"/>
              </a:rPr>
              <a:t>10% odnosi na građevinarstvo (blizu 1000 postupaka godišnje)</a:t>
            </a:r>
            <a:r>
              <a:rPr lang="sr-Latn-CS" sz="2000" dirty="0">
                <a:latin typeface="Times New Roman" pitchFamily="18" charset="0"/>
                <a:cs typeface="Times New Roman" pitchFamily="18" charset="0"/>
              </a:rPr>
              <a:t>.</a:t>
            </a:r>
            <a:endParaRPr lang="sr-Latn-RS" sz="2000" dirty="0">
              <a:latin typeface="Times New Roman" pitchFamily="18" charset="0"/>
              <a:cs typeface="Times New Roman" pitchFamily="18" charset="0"/>
            </a:endParaRPr>
          </a:p>
          <a:p>
            <a:r>
              <a:rPr lang="sr-Latn-CS" sz="2000" dirty="0">
                <a:latin typeface="Times New Roman" pitchFamily="18" charset="0"/>
                <a:cs typeface="Times New Roman" pitchFamily="18" charset="0"/>
              </a:rPr>
              <a:t>Najčešći predmet sporova su </a:t>
            </a:r>
            <a:r>
              <a:rPr lang="sr-Latn-CS" sz="2000" b="1" dirty="0">
                <a:latin typeface="Times New Roman" pitchFamily="18" charset="0"/>
                <a:cs typeface="Times New Roman" pitchFamily="18" charset="0"/>
              </a:rPr>
              <a:t>naplaćivanje</a:t>
            </a:r>
            <a:r>
              <a:rPr lang="sr-Latn-CS" sz="2000" dirty="0">
                <a:latin typeface="Times New Roman" pitchFamily="18" charset="0"/>
                <a:cs typeface="Times New Roman" pitchFamily="18" charset="0"/>
              </a:rPr>
              <a:t> po privremenim ili okončanim situacijama i sporovi vezani za </a:t>
            </a:r>
            <a:r>
              <a:rPr lang="sr-Latn-CS" sz="2000" b="1" dirty="0">
                <a:latin typeface="Times New Roman" pitchFamily="18" charset="0"/>
                <a:cs typeface="Times New Roman" pitchFamily="18" charset="0"/>
              </a:rPr>
              <a:t>kvalitet radova</a:t>
            </a:r>
            <a:r>
              <a:rPr lang="sr-Latn-CS" sz="2000" dirty="0">
                <a:latin typeface="Times New Roman" pitchFamily="18" charset="0"/>
                <a:cs typeface="Times New Roman" pitchFamily="18" charset="0"/>
              </a:rPr>
              <a:t>.</a:t>
            </a:r>
            <a:endParaRPr lang="sr-Latn-RS" sz="2000" dirty="0">
              <a:latin typeface="Times New Roman" pitchFamily="18" charset="0"/>
              <a:cs typeface="Times New Roman" pitchFamily="18" charset="0"/>
            </a:endParaRPr>
          </a:p>
          <a:p>
            <a:r>
              <a:rPr lang="sr-Latn-CS" sz="2000" b="1" dirty="0">
                <a:latin typeface="Times New Roman" pitchFamily="18" charset="0"/>
                <a:cs typeface="Times New Roman" pitchFamily="18" charset="0"/>
              </a:rPr>
              <a:t>Procesi traju u </a:t>
            </a:r>
            <a:r>
              <a:rPr lang="sr-Latn-CS" sz="2000" b="1" dirty="0" smtClean="0">
                <a:latin typeface="Times New Roman" pitchFamily="18" charset="0"/>
                <a:cs typeface="Times New Roman" pitchFamily="18" charset="0"/>
              </a:rPr>
              <a:t>proseku </a:t>
            </a:r>
            <a:r>
              <a:rPr lang="sr-Latn-CS" sz="2000" b="1" dirty="0">
                <a:latin typeface="Times New Roman" pitchFamily="18" charset="0"/>
                <a:cs typeface="Times New Roman" pitchFamily="18" charset="0"/>
              </a:rPr>
              <a:t>dve do pet godina</a:t>
            </a:r>
            <a:r>
              <a:rPr lang="sr-Latn-CS" sz="2000" dirty="0">
                <a:latin typeface="Times New Roman" pitchFamily="18" charset="0"/>
                <a:cs typeface="Times New Roman" pitchFamily="18" charset="0"/>
              </a:rPr>
              <a:t>. Neefikasnost građevinskih sporova je posledica </a:t>
            </a:r>
            <a:r>
              <a:rPr lang="sr-Latn-CS" sz="2000" dirty="0" smtClean="0">
                <a:latin typeface="Times New Roman" pitchFamily="18" charset="0"/>
                <a:cs typeface="Times New Roman" pitchFamily="18" charset="0"/>
              </a:rPr>
              <a:t>nedostajuće dokumentacije i zahteva </a:t>
            </a:r>
            <a:r>
              <a:rPr lang="sr-Latn-CS" sz="2000" dirty="0">
                <a:latin typeface="Times New Roman" pitchFamily="18" charset="0"/>
                <a:cs typeface="Times New Roman" pitchFamily="18" charset="0"/>
              </a:rPr>
              <a:t>za veštačenje koja moraju da se obave da bi sud doneo pravilnu odluku. </a:t>
            </a:r>
            <a:endParaRPr lang="sr-Latn-RS" sz="2000" dirty="0">
              <a:latin typeface="Times New Roman" pitchFamily="18" charset="0"/>
              <a:cs typeface="Times New Roman" pitchFamily="18" charset="0"/>
            </a:endParaRPr>
          </a:p>
          <a:p>
            <a:r>
              <a:rPr lang="sr-Latn-CS" sz="2000" dirty="0">
                <a:latin typeface="Times New Roman" pitchFamily="18" charset="0"/>
                <a:cs typeface="Times New Roman" pitchFamily="18" charset="0"/>
              </a:rPr>
              <a:t>U modernijim formama ugovora, kao što su izdanja FIDIC-a posle 1999. godine, praktikuje se </a:t>
            </a:r>
            <a:r>
              <a:rPr lang="sr-Latn-CS" sz="2000" b="1" dirty="0">
                <a:latin typeface="Times New Roman" pitchFamily="18" charset="0"/>
                <a:cs typeface="Times New Roman" pitchFamily="18" charset="0"/>
              </a:rPr>
              <a:t>slojevito rešavanje sporova</a:t>
            </a:r>
            <a:r>
              <a:rPr lang="sr-Latn-CS" sz="2000" dirty="0">
                <a:latin typeface="Times New Roman" pitchFamily="18" charset="0"/>
                <a:cs typeface="Times New Roman" pitchFamily="18" charset="0"/>
              </a:rPr>
              <a:t>.</a:t>
            </a:r>
            <a:endParaRPr lang="sr-Latn-RS" sz="2000" dirty="0">
              <a:latin typeface="Times New Roman" pitchFamily="18" charset="0"/>
              <a:cs typeface="Times New Roman" pitchFamily="18" charset="0"/>
            </a:endParaRPr>
          </a:p>
          <a:p>
            <a:r>
              <a:rPr lang="sr-Latn-CS" sz="2000" b="1" dirty="0">
                <a:latin typeface="Times New Roman" pitchFamily="18" charset="0"/>
                <a:cs typeface="Times New Roman" pitchFamily="18" charset="0"/>
              </a:rPr>
              <a:t>U prvom</a:t>
            </a:r>
            <a:r>
              <a:rPr lang="sr-Latn-CS" sz="2000" dirty="0">
                <a:latin typeface="Times New Roman" pitchFamily="18" charset="0"/>
                <a:cs typeface="Times New Roman" pitchFamily="18" charset="0"/>
              </a:rPr>
              <a:t> preliminarnom pokušaju preporučuje se da se sporovi rešavaju </a:t>
            </a:r>
            <a:r>
              <a:rPr lang="sr-Latn-CS" sz="2000" b="1" dirty="0">
                <a:latin typeface="Times New Roman" pitchFamily="18" charset="0"/>
                <a:cs typeface="Times New Roman" pitchFamily="18" charset="0"/>
              </a:rPr>
              <a:t>dogovorom, često uz pomoć posrednika ili eksperata</a:t>
            </a:r>
            <a:r>
              <a:rPr lang="sr-Latn-CS" sz="2000" dirty="0">
                <a:latin typeface="Times New Roman" pitchFamily="18" charset="0"/>
                <a:cs typeface="Times New Roman" pitchFamily="18" charset="0"/>
              </a:rPr>
              <a:t>. U praksi se takav pristup naziva </a:t>
            </a:r>
            <a:r>
              <a:rPr lang="sr-Latn-CS" sz="2000" b="1" dirty="0">
                <a:latin typeface="Times New Roman" pitchFamily="18" charset="0"/>
                <a:cs typeface="Times New Roman" pitchFamily="18" charset="0"/>
              </a:rPr>
              <a:t>Alternativno rešavanje sporova</a:t>
            </a:r>
            <a:r>
              <a:rPr lang="sr-Latn-CS" sz="2000" dirty="0">
                <a:latin typeface="Times New Roman" pitchFamily="18" charset="0"/>
                <a:cs typeface="Times New Roman" pitchFamily="18" charset="0"/>
              </a:rPr>
              <a:t> (alternative dispute </a:t>
            </a:r>
            <a:r>
              <a:rPr lang="sr-Latn-CS" sz="2000" dirty="0" err="1">
                <a:latin typeface="Times New Roman" pitchFamily="18" charset="0"/>
                <a:cs typeface="Times New Roman" pitchFamily="18" charset="0"/>
              </a:rPr>
              <a:t>resolution</a:t>
            </a:r>
            <a:r>
              <a:rPr lang="sr-Latn-CS" sz="2000" dirty="0">
                <a:latin typeface="Times New Roman" pitchFamily="18" charset="0"/>
                <a:cs typeface="Times New Roman" pitchFamily="18" charset="0"/>
              </a:rPr>
              <a:t>).</a:t>
            </a:r>
            <a:endParaRPr lang="sr-Latn-RS" sz="2000" dirty="0">
              <a:latin typeface="Times New Roman" pitchFamily="18" charset="0"/>
              <a:cs typeface="Times New Roman" pitchFamily="18" charset="0"/>
            </a:endParaRPr>
          </a:p>
          <a:p>
            <a:r>
              <a:rPr lang="sr-Latn-CS" sz="2000" dirty="0">
                <a:latin typeface="Times New Roman" pitchFamily="18" charset="0"/>
                <a:cs typeface="Times New Roman" pitchFamily="18" charset="0"/>
              </a:rPr>
              <a:t>Ukoliko alternativni pristup rešavanju spora nije moguć pristupa se konačnom rešavanju pred </a:t>
            </a:r>
            <a:r>
              <a:rPr lang="sr-Latn-CS" sz="2000" b="1" dirty="0">
                <a:latin typeface="Times New Roman" pitchFamily="18" charset="0"/>
                <a:cs typeface="Times New Roman" pitchFamily="18" charset="0"/>
              </a:rPr>
              <a:t>sudskim, arbitražnim ili ekspertskim većem</a:t>
            </a:r>
            <a:r>
              <a:rPr lang="sr-Latn-CS" sz="2000" dirty="0">
                <a:latin typeface="Times New Roman" pitchFamily="18" charset="0"/>
                <a:cs typeface="Times New Roman" pitchFamily="18" charset="0"/>
              </a:rPr>
              <a:t> </a:t>
            </a:r>
            <a:r>
              <a:rPr lang="sr-Latn-CS" sz="2000" b="1" dirty="0">
                <a:latin typeface="Times New Roman" pitchFamily="18" charset="0"/>
                <a:cs typeface="Times New Roman" pitchFamily="18" charset="0"/>
              </a:rPr>
              <a:t>čije epilog konačna </a:t>
            </a:r>
            <a:r>
              <a:rPr lang="sr-Latn-CS" sz="2000" b="1" dirty="0" smtClean="0">
                <a:latin typeface="Times New Roman" pitchFamily="18" charset="0"/>
                <a:cs typeface="Times New Roman" pitchFamily="18" charset="0"/>
              </a:rPr>
              <a:t>i </a:t>
            </a:r>
            <a:r>
              <a:rPr lang="sr-Latn-CS" sz="2000" b="1" dirty="0" err="1">
                <a:latin typeface="Times New Roman" pitchFamily="18" charset="0"/>
                <a:cs typeface="Times New Roman" pitchFamily="18" charset="0"/>
              </a:rPr>
              <a:t>obavezujuća</a:t>
            </a:r>
            <a:r>
              <a:rPr lang="sr-Latn-CS" sz="2000" b="1" dirty="0">
                <a:latin typeface="Times New Roman" pitchFamily="18" charset="0"/>
                <a:cs typeface="Times New Roman" pitchFamily="18" charset="0"/>
              </a:rPr>
              <a:t> </a:t>
            </a:r>
            <a:r>
              <a:rPr lang="sr-Latn-CS" sz="2000" b="1" dirty="0" smtClean="0">
                <a:latin typeface="Times New Roman" pitchFamily="18" charset="0"/>
                <a:cs typeface="Times New Roman" pitchFamily="18" charset="0"/>
              </a:rPr>
              <a:t>odluka.</a:t>
            </a:r>
            <a:endParaRPr lang="sr-Latn-RS" sz="2000" b="1" dirty="0">
              <a:latin typeface="Times New Roman" pitchFamily="18" charset="0"/>
              <a:cs typeface="Times New Roman" pitchFamily="18" charset="0"/>
            </a:endParaRPr>
          </a:p>
        </p:txBody>
      </p:sp>
      <p:sp>
        <p:nvSpPr>
          <p:cNvPr id="4" name="Title 1"/>
          <p:cNvSpPr>
            <a:spLocks noGrp="1"/>
          </p:cNvSpPr>
          <p:nvPr>
            <p:ph type="title"/>
          </p:nvPr>
        </p:nvSpPr>
        <p:spPr>
          <a:xfrm>
            <a:off x="457200" y="274638"/>
            <a:ext cx="8229600" cy="778098"/>
          </a:xfrm>
        </p:spPr>
        <p:txBody>
          <a:bodyPr>
            <a:normAutofit/>
          </a:bodyPr>
          <a:lstStyle/>
          <a:p>
            <a:pPr marL="0" indent="0" algn="l"/>
            <a:r>
              <a:rPr lang="sr-Latn-CS" b="1" dirty="0" smtClean="0">
                <a:latin typeface="Times New Roman" pitchFamily="18" charset="0"/>
                <a:cs typeface="Times New Roman" pitchFamily="18" charset="0"/>
              </a:rPr>
              <a:t>SPOROVI </a:t>
            </a:r>
            <a:r>
              <a:rPr lang="sr-Latn-CS" b="1" i="1" dirty="0" smtClean="0">
                <a:latin typeface="Times New Roman" pitchFamily="18" charset="0"/>
                <a:cs typeface="Times New Roman" pitchFamily="18" charset="0"/>
              </a:rPr>
              <a:t>(</a:t>
            </a:r>
            <a:r>
              <a:rPr lang="sr-Latn-CS" b="1" i="1" dirty="0" err="1" smtClean="0">
                <a:latin typeface="Times New Roman" pitchFamily="18" charset="0"/>
                <a:cs typeface="Times New Roman" pitchFamily="18" charset="0"/>
              </a:rPr>
              <a:t>Disputes</a:t>
            </a:r>
            <a:r>
              <a:rPr lang="sr-Latn-CS" b="1" i="1" dirty="0" smtClean="0">
                <a:latin typeface="Times New Roman" pitchFamily="18" charset="0"/>
                <a:cs typeface="Times New Roman" pitchFamily="18" charset="0"/>
              </a:rPr>
              <a:t>)</a:t>
            </a: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8560473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sr-Latn-CS" b="1" i="1" dirty="0" smtClean="0">
                <a:latin typeface="Times New Roman" pitchFamily="18" charset="0"/>
                <a:cs typeface="Times New Roman" pitchFamily="18" charset="0"/>
              </a:rPr>
              <a:t>Sporovi prema FIDIC-ovim uslovima</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sr-Latn-CS" b="1" i="1" dirty="0" smtClean="0">
                <a:latin typeface="Times New Roman" pitchFamily="18" charset="0"/>
                <a:cs typeface="Times New Roman" pitchFamily="18" charset="0"/>
              </a:rPr>
              <a:t> </a:t>
            </a:r>
            <a:endParaRPr lang="sr-Latn-RS" dirty="0">
              <a:latin typeface="Times New Roman" pitchFamily="18" charset="0"/>
              <a:cs typeface="Times New Roman" pitchFamily="18" charset="0"/>
            </a:endParaRPr>
          </a:p>
          <a:p>
            <a:pPr marL="0" indent="0">
              <a:buNone/>
            </a:pPr>
            <a:r>
              <a:rPr lang="sr-Latn-CS" b="1" dirty="0" smtClean="0">
                <a:latin typeface="Times New Roman" pitchFamily="18" charset="0"/>
                <a:cs typeface="Times New Roman" pitchFamily="18" charset="0"/>
              </a:rPr>
              <a:t>Prema </a:t>
            </a:r>
            <a:r>
              <a:rPr lang="sr-Latn-CS" b="1" dirty="0">
                <a:latin typeface="Times New Roman" pitchFamily="18" charset="0"/>
                <a:cs typeface="Times New Roman" pitchFamily="18" charset="0"/>
              </a:rPr>
              <a:t>FIDIC-u, spor može biti rešen na tri načina:</a:t>
            </a:r>
            <a:endParaRPr lang="sr-Latn-RS" b="1" dirty="0">
              <a:latin typeface="Times New Roman" pitchFamily="18" charset="0"/>
              <a:cs typeface="Times New Roman" pitchFamily="18" charset="0"/>
            </a:endParaRPr>
          </a:p>
          <a:p>
            <a:r>
              <a:rPr lang="sr-Latn-CS" dirty="0" smtClean="0">
                <a:latin typeface="Times New Roman" pitchFamily="18" charset="0"/>
                <a:cs typeface="Times New Roman" pitchFamily="18" charset="0"/>
              </a:rPr>
              <a:t>Dogovorom (prijateljskim) rešavanjem</a:t>
            </a:r>
          </a:p>
          <a:p>
            <a:pPr lvl="0"/>
            <a:r>
              <a:rPr lang="sr-Latn-CS" dirty="0" smtClean="0">
                <a:latin typeface="Times New Roman" pitchFamily="18" charset="0"/>
                <a:cs typeface="Times New Roman" pitchFamily="18" charset="0"/>
              </a:rPr>
              <a:t>Odlukom </a:t>
            </a:r>
            <a:r>
              <a:rPr lang="sr-Latn-CS" dirty="0">
                <a:latin typeface="Times New Roman" pitchFamily="18" charset="0"/>
                <a:cs typeface="Times New Roman" pitchFamily="18" charset="0"/>
              </a:rPr>
              <a:t>Komisije za rešavanje sporova</a:t>
            </a:r>
            <a:endParaRPr lang="sr-Latn-RS" dirty="0">
              <a:latin typeface="Times New Roman" pitchFamily="18" charset="0"/>
              <a:cs typeface="Times New Roman" pitchFamily="18" charset="0"/>
            </a:endParaRPr>
          </a:p>
          <a:p>
            <a:pPr lvl="0"/>
            <a:r>
              <a:rPr lang="sr-Latn-CS" dirty="0" smtClean="0">
                <a:latin typeface="Times New Roman" pitchFamily="18" charset="0"/>
                <a:cs typeface="Times New Roman" pitchFamily="18" charset="0"/>
              </a:rPr>
              <a:t>Odlukom Arbitražne komisije</a:t>
            </a:r>
            <a:endParaRPr lang="sr-Latn-RS" dirty="0">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37221111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579296" cy="1143000"/>
          </a:xfrm>
        </p:spPr>
        <p:txBody>
          <a:bodyPr>
            <a:normAutofit fontScale="90000"/>
          </a:bodyPr>
          <a:lstStyle/>
          <a:p>
            <a:pPr algn="l"/>
            <a:r>
              <a:rPr lang="sr-Latn-CS" b="1" i="1" dirty="0" smtClean="0">
                <a:latin typeface="Times New Roman" pitchFamily="18" charset="0"/>
                <a:cs typeface="Times New Roman" pitchFamily="18" charset="0"/>
              </a:rPr>
              <a:t>Arbitraža prema FIDIC-ovim uslovima</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507288" cy="4925144"/>
          </a:xfrm>
        </p:spPr>
        <p:txBody>
          <a:bodyPr>
            <a:normAutofit fontScale="92500" lnSpcReduction="20000"/>
          </a:bodyPr>
          <a:lstStyle/>
          <a:p>
            <a:pPr marL="0" indent="0">
              <a:buNone/>
            </a:pPr>
            <a:r>
              <a:rPr lang="sr-Latn-CS" b="1" dirty="0" smtClean="0">
                <a:latin typeface="Times New Roman" pitchFamily="18" charset="0"/>
                <a:cs typeface="Times New Roman" pitchFamily="18" charset="0"/>
              </a:rPr>
              <a:t>Arbitraža</a:t>
            </a:r>
            <a:endParaRPr lang="sr-Latn-RS" dirty="0">
              <a:latin typeface="Times New Roman" pitchFamily="18" charset="0"/>
              <a:cs typeface="Times New Roman" pitchFamily="18" charset="0"/>
            </a:endParaRPr>
          </a:p>
          <a:p>
            <a:r>
              <a:rPr lang="sr-Latn-CS" dirty="0">
                <a:latin typeface="Times New Roman" pitchFamily="18" charset="0"/>
                <a:cs typeface="Times New Roman" pitchFamily="18" charset="0"/>
              </a:rPr>
              <a:t>Ukoliko nije drugačije predviđeno Posebnim uslovima, svaki spor koji nije rešen mirnim putem i u vezi koga (eventualna) odluka KRS nije postala konačna i </a:t>
            </a:r>
            <a:r>
              <a:rPr lang="sr-Latn-CS" dirty="0" err="1" smtClean="0">
                <a:latin typeface="Times New Roman" pitchFamily="18" charset="0"/>
                <a:cs typeface="Times New Roman" pitchFamily="18" charset="0"/>
              </a:rPr>
              <a:t>obavezujuća</a:t>
            </a:r>
            <a:r>
              <a:rPr lang="sr-Latn-CS" dirty="0" smtClean="0">
                <a:latin typeface="Times New Roman" pitchFamily="18" charset="0"/>
                <a:cs typeface="Times New Roman" pitchFamily="18" charset="0"/>
              </a:rPr>
              <a:t> </a:t>
            </a:r>
            <a:r>
              <a:rPr lang="sr-Latn-CS" dirty="0">
                <a:latin typeface="Times New Roman" pitchFamily="18" charset="0"/>
                <a:cs typeface="Times New Roman" pitchFamily="18" charset="0"/>
              </a:rPr>
              <a:t>rešava se arbitražom. Ako se Ugovorne strane ne saglase drugačije:</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spor se konačno rešava po </a:t>
            </a:r>
            <a:r>
              <a:rPr lang="sr-Latn-CS" b="1" dirty="0">
                <a:latin typeface="Times New Roman" pitchFamily="18" charset="0"/>
                <a:cs typeface="Times New Roman" pitchFamily="18" charset="0"/>
              </a:rPr>
              <a:t>Pravilima arbitraže Međunarodne privredne komore</a:t>
            </a:r>
            <a:endParaRPr lang="sr-Latn-RS" b="1"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spor rešavaju tri arbitra imenovana u skladu sa pomenutim Pravilima,</a:t>
            </a:r>
            <a:endParaRPr lang="sr-Latn-RS" dirty="0">
              <a:latin typeface="Times New Roman" pitchFamily="18" charset="0"/>
              <a:cs typeface="Times New Roman" pitchFamily="18" charset="0"/>
            </a:endParaRPr>
          </a:p>
          <a:p>
            <a:pPr lvl="0"/>
            <a:r>
              <a:rPr lang="sr-Latn-CS" dirty="0">
                <a:latin typeface="Times New Roman" pitchFamily="18" charset="0"/>
                <a:cs typeface="Times New Roman" pitchFamily="18" charset="0"/>
              </a:rPr>
              <a:t>arbitraža se vodi na jeziku za komunikaciju, koji je definisan u tački 1.4 </a:t>
            </a:r>
            <a:r>
              <a:rPr lang="sr-Latn-CS" dirty="0" smtClean="0">
                <a:latin typeface="Times New Roman" pitchFamily="18" charset="0"/>
                <a:cs typeface="Times New Roman" pitchFamily="18" charset="0"/>
              </a:rPr>
              <a:t>opštih uslova </a:t>
            </a:r>
            <a:r>
              <a:rPr lang="sr-Latn-CS" i="1" dirty="0" smtClean="0">
                <a:latin typeface="Times New Roman" pitchFamily="18" charset="0"/>
                <a:cs typeface="Times New Roman" pitchFamily="18" charset="0"/>
              </a:rPr>
              <a:t>(Zakon </a:t>
            </a:r>
            <a:r>
              <a:rPr lang="sr-Latn-CS" i="1" dirty="0">
                <a:latin typeface="Times New Roman" pitchFamily="18" charset="0"/>
                <a:cs typeface="Times New Roman" pitchFamily="18" charset="0"/>
              </a:rPr>
              <a:t>i jezik</a:t>
            </a:r>
            <a:r>
              <a:rPr lang="sr-Latn-CS" i="1" dirty="0" smtClean="0">
                <a:latin typeface="Times New Roman" pitchFamily="18" charset="0"/>
                <a:cs typeface="Times New Roman" pitchFamily="18" charset="0"/>
              </a:rPr>
              <a:t>).</a:t>
            </a: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25219435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CS" sz="4000" b="1" dirty="0" smtClean="0">
                <a:latin typeface="Times New Roman" pitchFamily="18" charset="0"/>
                <a:cs typeface="Times New Roman" pitchFamily="18" charset="0"/>
              </a:rPr>
              <a:t>Upoređivanje rešenja opštih i posebnih uslova FIDIC-a sa domaćom </a:t>
            </a:r>
            <a:r>
              <a:rPr lang="sr-Latn-CS" sz="4000" b="1" dirty="0" err="1" smtClean="0">
                <a:latin typeface="Times New Roman" pitchFamily="18" charset="0"/>
                <a:cs typeface="Times New Roman" pitchFamily="18" charset="0"/>
              </a:rPr>
              <a:t>regulativom</a:t>
            </a:r>
            <a:endParaRPr lang="sr-Latn-RS" dirty="0">
              <a:latin typeface="Times New Roman" pitchFamily="18" charset="0"/>
              <a:cs typeface="Times New Roman" pitchFamily="18" charset="0"/>
            </a:endParaRPr>
          </a:p>
        </p:txBody>
      </p:sp>
      <p:sp>
        <p:nvSpPr>
          <p:cNvPr id="3" name="Content Placeholder 2"/>
          <p:cNvSpPr>
            <a:spLocks noGrp="1"/>
          </p:cNvSpPr>
          <p:nvPr>
            <p:ph idx="1"/>
          </p:nvPr>
        </p:nvSpPr>
        <p:spPr>
          <a:xfrm>
            <a:off x="467544" y="2204864"/>
            <a:ext cx="8229600" cy="3412976"/>
          </a:xfrm>
        </p:spPr>
        <p:txBody>
          <a:bodyPr>
            <a:normAutofit fontScale="92500" lnSpcReduction="20000"/>
          </a:bodyPr>
          <a:lstStyle/>
          <a:p>
            <a:r>
              <a:rPr lang="sr-Latn-RS" dirty="0" smtClean="0">
                <a:latin typeface="Times New Roman" pitchFamily="18" charset="0"/>
                <a:cs typeface="Times New Roman" pitchFamily="18" charset="0"/>
              </a:rPr>
              <a:t>Faze projektovanja izvođenja – </a:t>
            </a:r>
            <a:r>
              <a:rPr lang="sr-Latn-RS" dirty="0" err="1" smtClean="0">
                <a:latin typeface="Times New Roman" pitchFamily="18" charset="0"/>
                <a:cs typeface="Times New Roman" pitchFamily="18" charset="0"/>
              </a:rPr>
              <a:t>građ</a:t>
            </a:r>
            <a:r>
              <a:rPr lang="sr-Latn-RS" dirty="0" smtClean="0">
                <a:latin typeface="Times New Roman" pitchFamily="18" charset="0"/>
                <a:cs typeface="Times New Roman" pitchFamily="18" charset="0"/>
              </a:rPr>
              <a:t>. </a:t>
            </a:r>
            <a:r>
              <a:rPr lang="sr-Latn-RS" dirty="0" smtClean="0">
                <a:latin typeface="Times New Roman" pitchFamily="18" charset="0"/>
                <a:cs typeface="Times New Roman" pitchFamily="18" charset="0"/>
              </a:rPr>
              <a:t>dozvole</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Ovlašćenja Inženjera (nadzornog organa)</a:t>
            </a:r>
          </a:p>
          <a:p>
            <a:r>
              <a:rPr lang="sr-Latn-RS" dirty="0" smtClean="0">
                <a:latin typeface="Times New Roman" pitchFamily="18" charset="0"/>
                <a:cs typeface="Times New Roman" pitchFamily="18" charset="0"/>
              </a:rPr>
              <a:t>Izmene u toku izgradnje</a:t>
            </a:r>
          </a:p>
          <a:p>
            <a:r>
              <a:rPr lang="sr-Latn-RS" dirty="0" smtClean="0">
                <a:latin typeface="Times New Roman" pitchFamily="18" charset="0"/>
                <a:cs typeface="Times New Roman" pitchFamily="18" charset="0"/>
              </a:rPr>
              <a:t>Saglasnost projektanta pri izmenama </a:t>
            </a:r>
          </a:p>
          <a:p>
            <a:r>
              <a:rPr lang="sr-Latn-RS" dirty="0" smtClean="0">
                <a:latin typeface="Times New Roman" pitchFamily="18" charset="0"/>
                <a:cs typeface="Times New Roman" pitchFamily="18" charset="0"/>
              </a:rPr>
              <a:t>Rokovi za podnošenje </a:t>
            </a:r>
            <a:r>
              <a:rPr lang="sr-Latn-RS" dirty="0" err="1" smtClean="0">
                <a:latin typeface="Times New Roman" pitchFamily="18" charset="0"/>
                <a:cs typeface="Times New Roman" pitchFamily="18" charset="0"/>
              </a:rPr>
              <a:t>klejmova</a:t>
            </a:r>
            <a:r>
              <a:rPr lang="sr-Latn-RS" dirty="0" smtClean="0">
                <a:latin typeface="Times New Roman" pitchFamily="18" charset="0"/>
                <a:cs typeface="Times New Roman" pitchFamily="18" charset="0"/>
              </a:rPr>
              <a:t> („</a:t>
            </a:r>
            <a:r>
              <a:rPr lang="sr-Latn-RS" dirty="0" err="1" smtClean="0">
                <a:latin typeface="Times New Roman" pitchFamily="18" charset="0"/>
                <a:cs typeface="Times New Roman" pitchFamily="18" charset="0"/>
              </a:rPr>
              <a:t>claim</a:t>
            </a:r>
            <a:r>
              <a:rPr lang="sr-Latn-RS" dirty="0" smtClean="0">
                <a:latin typeface="Times New Roman" pitchFamily="18" charset="0"/>
                <a:cs typeface="Times New Roman" pitchFamily="18" charset="0"/>
              </a:rPr>
              <a:t>“ – engl. odštetni zahtev)</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Rešavanje sporova</a:t>
            </a:r>
            <a:endParaRPr lang="sr-Latn-RS" dirty="0">
              <a:latin typeface="Times New Roman" pitchFamily="18" charset="0"/>
              <a:cs typeface="Times New Roman" pitchFamily="18" charset="0"/>
            </a:endParaRPr>
          </a:p>
        </p:txBody>
      </p:sp>
    </p:spTree>
    <p:extLst>
      <p:ext uri="{BB962C8B-B14F-4D97-AF65-F5344CB8AC3E}">
        <p14:creationId xmlns:p14="http://schemas.microsoft.com/office/powerpoint/2010/main" val="2929300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070857"/>
            <a:ext cx="8496944" cy="4525963"/>
          </a:xfrm>
        </p:spPr>
        <p:txBody>
          <a:bodyPr>
            <a:normAutofit lnSpcReduction="10000"/>
          </a:bodyPr>
          <a:lstStyle/>
          <a:p>
            <a:pPr marL="0" indent="0">
              <a:buNone/>
            </a:pPr>
            <a:r>
              <a:rPr lang="sr-Latn-RS" b="1" dirty="0">
                <a:latin typeface="Times New Roman" pitchFamily="18" charset="0"/>
                <a:cs typeface="Times New Roman" pitchFamily="18" charset="0"/>
              </a:rPr>
              <a:t>FIDIC organizacija se sastoji od: </a:t>
            </a:r>
          </a:p>
          <a:p>
            <a:r>
              <a:rPr lang="sr-Latn-RS" dirty="0">
                <a:latin typeface="Times New Roman" pitchFamily="18" charset="0"/>
                <a:cs typeface="Times New Roman" pitchFamily="18" charset="0"/>
              </a:rPr>
              <a:t>Generalne Skupštine koja bira </a:t>
            </a:r>
          </a:p>
          <a:p>
            <a:r>
              <a:rPr lang="sr-Latn-RS" dirty="0">
                <a:latin typeface="Times New Roman" pitchFamily="18" charset="0"/>
                <a:cs typeface="Times New Roman" pitchFamily="18" charset="0"/>
              </a:rPr>
              <a:t>Izvršni odbor i </a:t>
            </a:r>
          </a:p>
          <a:p>
            <a:r>
              <a:rPr lang="sr-Latn-RS" dirty="0">
                <a:latin typeface="Times New Roman" pitchFamily="18" charset="0"/>
                <a:cs typeface="Times New Roman" pitchFamily="18" charset="0"/>
              </a:rPr>
              <a:t>Operativne grupe</a:t>
            </a:r>
          </a:p>
          <a:p>
            <a:r>
              <a:rPr lang="sr-Latn-RS" dirty="0">
                <a:latin typeface="Times New Roman" pitchFamily="18" charset="0"/>
                <a:cs typeface="Times New Roman" pitchFamily="18" charset="0"/>
              </a:rPr>
              <a:t>Svake </a:t>
            </a:r>
            <a:r>
              <a:rPr lang="sr-Latn-RS" dirty="0" smtClean="0">
                <a:latin typeface="Times New Roman" pitchFamily="18" charset="0"/>
                <a:cs typeface="Times New Roman" pitchFamily="18" charset="0"/>
              </a:rPr>
              <a:t>dve godine </a:t>
            </a:r>
            <a:r>
              <a:rPr lang="sr-Latn-RS" dirty="0">
                <a:latin typeface="Times New Roman" pitchFamily="18" charset="0"/>
                <a:cs typeface="Times New Roman" pitchFamily="18" charset="0"/>
              </a:rPr>
              <a:t>se bira Predsednik, </a:t>
            </a:r>
            <a:r>
              <a:rPr lang="sr-Latn-RS" dirty="0" smtClean="0">
                <a:latin typeface="Times New Roman" pitchFamily="18" charset="0"/>
                <a:cs typeface="Times New Roman" pitchFamily="18" charset="0"/>
              </a:rPr>
              <a:t>Potpredsednik </a:t>
            </a:r>
            <a:r>
              <a:rPr lang="sr-Latn-RS" dirty="0">
                <a:latin typeface="Times New Roman" pitchFamily="18" charset="0"/>
                <a:cs typeface="Times New Roman" pitchFamily="18" charset="0"/>
              </a:rPr>
              <a:t>i </a:t>
            </a:r>
            <a:r>
              <a:rPr lang="sr-Latn-RS" dirty="0" smtClean="0">
                <a:latin typeface="Times New Roman" pitchFamily="18" charset="0"/>
                <a:cs typeface="Times New Roman" pitchFamily="18" charset="0"/>
              </a:rPr>
              <a:t>Blagajnik</a:t>
            </a:r>
          </a:p>
          <a:p>
            <a:pPr marL="0" indent="0">
              <a:buNone/>
            </a:pPr>
            <a:endParaRPr lang="sr-Latn-RS" dirty="0">
              <a:latin typeface="Times New Roman" pitchFamily="18" charset="0"/>
              <a:cs typeface="Times New Roman" pitchFamily="18" charset="0"/>
            </a:endParaRPr>
          </a:p>
          <a:p>
            <a:pPr marL="0" indent="0" algn="ctr">
              <a:buNone/>
            </a:pPr>
            <a:r>
              <a:rPr lang="sr-Latn-RS" sz="3600" b="1" dirty="0">
                <a:latin typeface="Times New Roman" pitchFamily="18" charset="0"/>
                <a:cs typeface="Times New Roman" pitchFamily="18" charset="0"/>
              </a:rPr>
              <a:t>Najveći </a:t>
            </a:r>
            <a:r>
              <a:rPr lang="sr-Latn-RS" sz="3600" b="1" dirty="0" smtClean="0">
                <a:latin typeface="Times New Roman" pitchFamily="18" charset="0"/>
                <a:cs typeface="Times New Roman" pitchFamily="18" charset="0"/>
              </a:rPr>
              <a:t>broj </a:t>
            </a:r>
            <a:r>
              <a:rPr lang="sr-Latn-RS" sz="3600" b="1" dirty="0">
                <a:latin typeface="Times New Roman" pitchFamily="18" charset="0"/>
                <a:cs typeface="Times New Roman" pitchFamily="18" charset="0"/>
              </a:rPr>
              <a:t>funkcija </a:t>
            </a:r>
            <a:r>
              <a:rPr lang="sr-Latn-RS" sz="3600" b="1" dirty="0" smtClean="0">
                <a:latin typeface="Times New Roman" pitchFamily="18" charset="0"/>
                <a:cs typeface="Times New Roman" pitchFamily="18" charset="0"/>
              </a:rPr>
              <a:t>obavljaju  volonteri </a:t>
            </a:r>
            <a:endParaRPr lang="sr-Latn-RS" sz="3600" b="1" dirty="0">
              <a:latin typeface="Times New Roman" pitchFamily="18" charset="0"/>
              <a:cs typeface="Times New Roman" pitchFamily="18" charset="0"/>
            </a:endParaRPr>
          </a:p>
          <a:p>
            <a:endParaRPr lang="sr-Latn-RS" dirty="0">
              <a:latin typeface="Times New Roman" pitchFamily="18" charset="0"/>
              <a:cs typeface="Times New Roman" pitchFamily="18" charset="0"/>
            </a:endParaRPr>
          </a:p>
        </p:txBody>
      </p:sp>
      <p:sp>
        <p:nvSpPr>
          <p:cNvPr id="4" name="Title 1"/>
          <p:cNvSpPr txBox="1">
            <a:spLocks/>
          </p:cNvSpPr>
          <p:nvPr/>
        </p:nvSpPr>
        <p:spPr>
          <a:xfrm>
            <a:off x="683568" y="404664"/>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342665"/>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6262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4688"/>
            <a:ext cx="8686800" cy="4722664"/>
          </a:xfrm>
        </p:spPr>
        <p:txBody>
          <a:bodyPr>
            <a:normAutofit/>
          </a:bodyPr>
          <a:lstStyle/>
          <a:p>
            <a:r>
              <a:rPr lang="vi-VN" dirty="0" smtClean="0">
                <a:latin typeface="Times New Roman" pitchFamily="18" charset="0"/>
                <a:cs typeface="Times New Roman" pitchFamily="18" charset="0"/>
              </a:rPr>
              <a:t>U okviru svojih delatnosti, FIDIC organizuje Svetske Konsultansko-inženjerske </a:t>
            </a:r>
            <a:r>
              <a:rPr lang="vi-VN" b="1" dirty="0" smtClean="0">
                <a:latin typeface="Times New Roman" pitchFamily="18" charset="0"/>
                <a:cs typeface="Times New Roman" pitchFamily="18" charset="0"/>
              </a:rPr>
              <a:t>konferencije, seminare i kurseve obuke</a:t>
            </a:r>
            <a:r>
              <a:rPr lang="vi-VN" dirty="0" smtClean="0">
                <a:latin typeface="Times New Roman" pitchFamily="18" charset="0"/>
                <a:cs typeface="Times New Roman" pitchFamily="18" charset="0"/>
              </a:rPr>
              <a:t>. </a:t>
            </a:r>
            <a:endParaRPr lang="sr-Latn-RS" dirty="0" smtClean="0">
              <a:latin typeface="Times New Roman" pitchFamily="18" charset="0"/>
              <a:cs typeface="Times New Roman" pitchFamily="18" charset="0"/>
            </a:endParaRPr>
          </a:p>
          <a:p>
            <a:pPr marL="0" indent="0">
              <a:buNone/>
            </a:pPr>
            <a:endParaRPr lang="sr-Latn-R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FIDIC ima svoju </a:t>
            </a:r>
            <a:r>
              <a:rPr lang="vi-VN" b="1" dirty="0" smtClean="0">
                <a:latin typeface="Times New Roman" pitchFamily="18" charset="0"/>
                <a:cs typeface="Times New Roman" pitchFamily="18" charset="0"/>
              </a:rPr>
              <a:t>knjižaru</a:t>
            </a:r>
            <a:r>
              <a:rPr lang="vi-VN" dirty="0" smtClean="0">
                <a:latin typeface="Times New Roman" pitchFamily="18" charset="0"/>
                <a:cs typeface="Times New Roman" pitchFamily="18" charset="0"/>
              </a:rPr>
              <a:t> i objavljuje modele internacionalnih ugovora i poslovnih dokumenat</a:t>
            </a:r>
            <a:r>
              <a:rPr lang="sr-Latn-RS" dirty="0" smtClean="0">
                <a:latin typeface="Times New Roman" pitchFamily="18" charset="0"/>
                <a:cs typeface="Times New Roman" pitchFamily="18" charset="0"/>
              </a:rPr>
              <a:t>a</a:t>
            </a:r>
            <a:r>
              <a:rPr lang="vi-VN" dirty="0" smtClean="0">
                <a:latin typeface="Times New Roman" pitchFamily="18" charset="0"/>
                <a:cs typeface="Times New Roman" pitchFamily="18" charset="0"/>
              </a:rPr>
              <a:t> za praktičnu primenu koji se koriste kao vodiči i šabloni širom sveta.</a:t>
            </a:r>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3119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69008"/>
            <a:ext cx="8820472" cy="4988992"/>
          </a:xfrm>
        </p:spPr>
        <p:txBody>
          <a:bodyPr>
            <a:normAutofit/>
          </a:bodyPr>
          <a:lstStyle/>
          <a:p>
            <a:pPr marL="0" indent="0">
              <a:buNone/>
            </a:pPr>
            <a:r>
              <a:rPr lang="sr-Latn-RS" dirty="0">
                <a:latin typeface="Times New Roman" pitchFamily="18" charset="0"/>
                <a:cs typeface="Times New Roman" pitchFamily="18" charset="0"/>
              </a:rPr>
              <a:t>FIDIC je najpoznatiji po </a:t>
            </a:r>
            <a:r>
              <a:rPr lang="sr-Latn-RS" b="1" dirty="0">
                <a:latin typeface="Times New Roman" pitchFamily="18" charset="0"/>
                <a:cs typeface="Times New Roman" pitchFamily="18" charset="0"/>
              </a:rPr>
              <a:t>kompletu Standardnih Uslova za </a:t>
            </a:r>
            <a:r>
              <a:rPr lang="sr-Latn-RS" b="1" dirty="0" smtClean="0">
                <a:latin typeface="Times New Roman" pitchFamily="18" charset="0"/>
                <a:cs typeface="Times New Roman" pitchFamily="18" charset="0"/>
              </a:rPr>
              <a:t>ugovaranje</a:t>
            </a:r>
            <a:r>
              <a:rPr lang="sr-Latn-RS" dirty="0" smtClean="0">
                <a:latin typeface="Times New Roman" pitchFamily="18" charset="0"/>
                <a:cs typeface="Times New Roman" pitchFamily="18" charset="0"/>
              </a:rPr>
              <a:t> </a:t>
            </a:r>
            <a:r>
              <a:rPr lang="sr-Latn-RS" dirty="0">
                <a:latin typeface="Times New Roman" pitchFamily="18" charset="0"/>
                <a:cs typeface="Times New Roman" pitchFamily="18" charset="0"/>
              </a:rPr>
              <a:t>za </a:t>
            </a:r>
            <a:r>
              <a:rPr lang="sr-Latn-RS" dirty="0" smtClean="0">
                <a:latin typeface="Times New Roman" pitchFamily="18" charset="0"/>
                <a:cs typeface="Times New Roman" pitchFamily="18" charset="0"/>
              </a:rPr>
              <a:t>:</a:t>
            </a:r>
          </a:p>
          <a:p>
            <a:r>
              <a:rPr lang="sr-Latn-RS" dirty="0" smtClean="0">
                <a:latin typeface="Times New Roman" pitchFamily="18" charset="0"/>
                <a:cs typeface="Times New Roman" pitchFamily="18" charset="0"/>
              </a:rPr>
              <a:t>Građenje, </a:t>
            </a:r>
          </a:p>
          <a:p>
            <a:r>
              <a:rPr lang="sr-Latn-RS" dirty="0" smtClean="0">
                <a:latin typeface="Times New Roman" pitchFamily="18" charset="0"/>
                <a:cs typeface="Times New Roman" pitchFamily="18" charset="0"/>
              </a:rPr>
              <a:t>Projektovanje i građenja</a:t>
            </a:r>
            <a:r>
              <a:rPr lang="sr-Latn-RS" dirty="0">
                <a:latin typeface="Times New Roman" pitchFamily="18" charset="0"/>
                <a:cs typeface="Times New Roman" pitchFamily="18" charset="0"/>
              </a:rPr>
              <a:t>, </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Ključ </a:t>
            </a:r>
            <a:r>
              <a:rPr lang="sr-Latn-RS" dirty="0">
                <a:latin typeface="Times New Roman" pitchFamily="18" charset="0"/>
                <a:cs typeface="Times New Roman" pitchFamily="18" charset="0"/>
              </a:rPr>
              <a:t>u ruke, </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Projektovanje, izgradnju i eksploataciju. </a:t>
            </a:r>
          </a:p>
          <a:p>
            <a:pPr marL="0" indent="0">
              <a:buNone/>
            </a:pPr>
            <a:r>
              <a:rPr lang="sr-Latn-RS" dirty="0" smtClean="0">
                <a:latin typeface="Times New Roman" pitchFamily="18" charset="0"/>
                <a:cs typeface="Times New Roman" pitchFamily="18" charset="0"/>
              </a:rPr>
              <a:t>Svi </a:t>
            </a:r>
            <a:r>
              <a:rPr lang="sr-Latn-RS" dirty="0">
                <a:latin typeface="Times New Roman" pitchFamily="18" charset="0"/>
                <a:cs typeface="Times New Roman" pitchFamily="18" charset="0"/>
              </a:rPr>
              <a:t>ovi dokumenti su javno dostupni u FIDIC-ovoj knjižari. </a:t>
            </a: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86445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420888"/>
            <a:ext cx="8856984" cy="3744416"/>
          </a:xfrm>
        </p:spPr>
        <p:txBody>
          <a:bodyPr>
            <a:normAutofit/>
          </a:bodyPr>
          <a:lstStyle/>
          <a:p>
            <a:pPr marL="0" indent="0">
              <a:buNone/>
            </a:pPr>
            <a:r>
              <a:rPr lang="sr-Latn-RS" dirty="0">
                <a:latin typeface="Times New Roman" pitchFamily="18" charset="0"/>
                <a:cs typeface="Times New Roman" pitchFamily="18" charset="0"/>
              </a:rPr>
              <a:t>FIDIC </a:t>
            </a:r>
            <a:r>
              <a:rPr lang="sr-Latn-RS" dirty="0" smtClean="0">
                <a:latin typeface="Times New Roman" pitchFamily="18" charset="0"/>
                <a:cs typeface="Times New Roman" pitchFamily="18" charset="0"/>
              </a:rPr>
              <a:t>objavljuje </a:t>
            </a:r>
            <a:r>
              <a:rPr lang="sr-Latn-RS" b="1" dirty="0" smtClean="0">
                <a:latin typeface="Times New Roman" pitchFamily="18" charset="0"/>
                <a:cs typeface="Times New Roman" pitchFamily="18" charset="0"/>
              </a:rPr>
              <a:t>model sporazuma</a:t>
            </a:r>
            <a:r>
              <a:rPr lang="sr-Latn-RS" dirty="0" smtClean="0">
                <a:latin typeface="Times New Roman" pitchFamily="18" charset="0"/>
                <a:cs typeface="Times New Roman" pitchFamily="18" charset="0"/>
              </a:rPr>
              <a:t> za usluge: </a:t>
            </a:r>
          </a:p>
          <a:p>
            <a:r>
              <a:rPr lang="sr-Latn-RS" dirty="0" smtClean="0">
                <a:latin typeface="Times New Roman" pitchFamily="18" charset="0"/>
                <a:cs typeface="Times New Roman" pitchFamily="18" charset="0"/>
              </a:rPr>
              <a:t>Sporazum </a:t>
            </a:r>
            <a:r>
              <a:rPr lang="sr-Latn-RS" dirty="0">
                <a:latin typeface="Times New Roman" pitchFamily="18" charset="0"/>
                <a:cs typeface="Times New Roman" pitchFamily="18" charset="0"/>
              </a:rPr>
              <a:t>između klijenta i konsultanta </a:t>
            </a:r>
            <a:endParaRPr lang="sr-Latn-RS" dirty="0" smtClean="0">
              <a:latin typeface="Times New Roman" pitchFamily="18" charset="0"/>
              <a:cs typeface="Times New Roman" pitchFamily="18" charset="0"/>
            </a:endParaRPr>
          </a:p>
          <a:p>
            <a:r>
              <a:rPr lang="sr-Latn-RS" dirty="0" smtClean="0">
                <a:latin typeface="Times New Roman" pitchFamily="18" charset="0"/>
                <a:cs typeface="Times New Roman" pitchFamily="18" charset="0"/>
              </a:rPr>
              <a:t>Sporazum </a:t>
            </a:r>
            <a:r>
              <a:rPr lang="sr-Latn-RS" dirty="0">
                <a:latin typeface="Times New Roman" pitchFamily="18" charset="0"/>
                <a:cs typeface="Times New Roman" pitchFamily="18" charset="0"/>
              </a:rPr>
              <a:t>za konsultanta-podugovarača </a:t>
            </a:r>
            <a:r>
              <a:rPr lang="sr-Latn-RS" dirty="0" smtClean="0">
                <a:latin typeface="Times New Roman" pitchFamily="18" charset="0"/>
                <a:cs typeface="Times New Roman" pitchFamily="18" charset="0"/>
              </a:rPr>
              <a:t>i</a:t>
            </a:r>
          </a:p>
          <a:p>
            <a:r>
              <a:rPr lang="sr-Latn-RS" dirty="0" smtClean="0">
                <a:latin typeface="Times New Roman" pitchFamily="18" charset="0"/>
                <a:cs typeface="Times New Roman" pitchFamily="18" charset="0"/>
              </a:rPr>
              <a:t>Sporazum </a:t>
            </a:r>
            <a:r>
              <a:rPr lang="sr-Latn-RS" dirty="0">
                <a:latin typeface="Times New Roman" pitchFamily="18" charset="0"/>
                <a:cs typeface="Times New Roman" pitchFamily="18" charset="0"/>
              </a:rPr>
              <a:t>o zajedničkom </a:t>
            </a:r>
            <a:r>
              <a:rPr lang="sr-Latn-RS" dirty="0" smtClean="0">
                <a:latin typeface="Times New Roman" pitchFamily="18" charset="0"/>
                <a:cs typeface="Times New Roman" pitchFamily="18" charset="0"/>
              </a:rPr>
              <a:t>ulaganju</a:t>
            </a:r>
          </a:p>
          <a:p>
            <a:pPr marL="0" indent="0">
              <a:buNone/>
            </a:pPr>
            <a:r>
              <a:rPr lang="sr-Latn-RS" dirty="0" smtClean="0">
                <a:latin typeface="Times New Roman" pitchFamily="18" charset="0"/>
                <a:cs typeface="Times New Roman" pitchFamily="18" charset="0"/>
              </a:rPr>
              <a:t>     (</a:t>
            </a:r>
            <a:r>
              <a:rPr lang="sr-Latn-RS" dirty="0" err="1">
                <a:latin typeface="Times New Roman" pitchFamily="18" charset="0"/>
                <a:cs typeface="Times New Roman" pitchFamily="18" charset="0"/>
              </a:rPr>
              <a:t>Joint</a:t>
            </a:r>
            <a:r>
              <a:rPr lang="sr-Latn-RS" dirty="0">
                <a:latin typeface="Times New Roman" pitchFamily="18" charset="0"/>
                <a:cs typeface="Times New Roman" pitchFamily="18" charset="0"/>
              </a:rPr>
              <a:t> </a:t>
            </a:r>
            <a:r>
              <a:rPr lang="sr-Latn-RS" dirty="0" err="1">
                <a:latin typeface="Times New Roman" pitchFamily="18" charset="0"/>
                <a:cs typeface="Times New Roman" pitchFamily="18" charset="0"/>
              </a:rPr>
              <a:t>Venture</a:t>
            </a:r>
            <a:r>
              <a:rPr lang="sr-Latn-RS" dirty="0">
                <a:latin typeface="Times New Roman" pitchFamily="18" charset="0"/>
                <a:cs typeface="Times New Roman" pitchFamily="18" charset="0"/>
              </a:rPr>
              <a:t>). </a:t>
            </a:r>
          </a:p>
          <a:p>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073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348880"/>
            <a:ext cx="8229600" cy="3816424"/>
          </a:xfrm>
        </p:spPr>
        <p:txBody>
          <a:bodyPr/>
          <a:lstStyle/>
          <a:p>
            <a:pPr marL="0" indent="0">
              <a:buNone/>
            </a:pPr>
            <a:r>
              <a:rPr lang="sr-Latn-RS" b="1" dirty="0">
                <a:latin typeface="Times New Roman" pitchFamily="18" charset="0"/>
                <a:cs typeface="Times New Roman" pitchFamily="18" charset="0"/>
              </a:rPr>
              <a:t>FIDIC-ova izdanja objavljuje i </a:t>
            </a:r>
            <a:r>
              <a:rPr lang="sr-Latn-RS" b="1" dirty="0" smtClean="0">
                <a:latin typeface="Times New Roman" pitchFamily="18" charset="0"/>
                <a:cs typeface="Times New Roman" pitchFamily="18" charset="0"/>
              </a:rPr>
              <a:t>koristi: </a:t>
            </a:r>
          </a:p>
          <a:p>
            <a:pPr marL="0" indent="0">
              <a:buNone/>
            </a:pPr>
            <a:endParaRPr lang="sr-Latn-RS" b="1" dirty="0" smtClean="0">
              <a:latin typeface="Times New Roman" pitchFamily="18" charset="0"/>
              <a:cs typeface="Times New Roman" pitchFamily="18" charset="0"/>
            </a:endParaRPr>
          </a:p>
          <a:p>
            <a:r>
              <a:rPr lang="sr-Latn-CS" dirty="0" smtClean="0"/>
              <a:t>IBRD – Svetska banka za obnovu i razvoj</a:t>
            </a:r>
          </a:p>
          <a:p>
            <a:r>
              <a:rPr lang="sr-Latn-CS" dirty="0" smtClean="0"/>
              <a:t>EBRD – Evropska banka za obnovu i razvoj</a:t>
            </a:r>
          </a:p>
          <a:p>
            <a:r>
              <a:rPr lang="sr-Latn-CS" dirty="0" smtClean="0"/>
              <a:t>EIB – Evropska investiciona banka</a:t>
            </a:r>
          </a:p>
          <a:p>
            <a:r>
              <a:rPr lang="sr-Latn-CS" dirty="0" smtClean="0"/>
              <a:t>EAR – Evropska agencija za rekonstrukciju</a:t>
            </a:r>
            <a:r>
              <a:rPr lang="en-US" dirty="0" smtClean="0"/>
              <a:t>  </a:t>
            </a:r>
          </a:p>
          <a:p>
            <a:pPr marL="0" indent="0">
              <a:buNone/>
            </a:pPr>
            <a:endParaRPr lang="sr-Latn-RS" dirty="0">
              <a:latin typeface="Times New Roman" pitchFamily="18" charset="0"/>
              <a:cs typeface="Times New Roman" pitchFamily="18" charset="0"/>
            </a:endParaRPr>
          </a:p>
        </p:txBody>
      </p:sp>
      <p:sp>
        <p:nvSpPr>
          <p:cNvPr id="4" name="Title 1"/>
          <p:cNvSpPr txBox="1">
            <a:spLocks/>
          </p:cNvSpPr>
          <p:nvPr/>
        </p:nvSpPr>
        <p:spPr>
          <a:xfrm>
            <a:off x="683568" y="202816"/>
            <a:ext cx="4824536"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r-Latn-RS" dirty="0" smtClean="0">
                <a:latin typeface="Times New Roman" pitchFamily="18" charset="0"/>
                <a:cs typeface="Times New Roman" pitchFamily="18" charset="0"/>
              </a:rPr>
              <a:t>Organizacija FIDIC </a:t>
            </a:r>
            <a:endParaRPr lang="sr-Latn-RS" dirty="0">
              <a:latin typeface="Times New Roman" pitchFamily="18" charset="0"/>
              <a:cs typeface="Times New Roman" pitchFamily="18"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0817"/>
            <a:ext cx="1728192"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5915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929</TotalTime>
  <Words>2331</Words>
  <Application>Microsoft Office PowerPoint</Application>
  <PresentationFormat>On-screen Show (4:3)</PresentationFormat>
  <Paragraphs>187</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Organizacija FIDIC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Cena radova prema FIDIC-ovim uslovima</vt:lpstr>
      <vt:lpstr>Rokovi za izgradnju prema FIDIC-ovim uslovima</vt:lpstr>
      <vt:lpstr>Dinamika radova</vt:lpstr>
      <vt:lpstr>Produžetak roka za završetak</vt:lpstr>
      <vt:lpstr>Potraživanja prema FIDIC-u</vt:lpstr>
      <vt:lpstr>Potraživanja (Contractor's Claims)</vt:lpstr>
      <vt:lpstr>PowerPoint Presentation</vt:lpstr>
      <vt:lpstr>SPOROVI (Disputes)</vt:lpstr>
      <vt:lpstr>Sporovi prema FIDIC-ovim uslovima</vt:lpstr>
      <vt:lpstr>Arbitraža prema FIDIC-ovim uslovima</vt:lpstr>
      <vt:lpstr>Upoređivanje rešenja opštih i posebnih uslova FIDIC-a sa domaćom regulativom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Organizacija FIDIC</dc:title>
  <dc:creator>Slobodan Jovovic</dc:creator>
  <cp:lastModifiedBy>Goran</cp:lastModifiedBy>
  <cp:revision>44</cp:revision>
  <dcterms:created xsi:type="dcterms:W3CDTF">2016-04-06T19:15:14Z</dcterms:created>
  <dcterms:modified xsi:type="dcterms:W3CDTF">2020-10-19T19:52:54Z</dcterms:modified>
</cp:coreProperties>
</file>