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9" r:id="rId3"/>
    <p:sldId id="267" r:id="rId4"/>
    <p:sldId id="270" r:id="rId5"/>
    <p:sldId id="271" r:id="rId6"/>
    <p:sldId id="277" r:id="rId7"/>
    <p:sldId id="278" r:id="rId8"/>
    <p:sldId id="281" r:id="rId9"/>
    <p:sldId id="282" r:id="rId10"/>
    <p:sldId id="283" r:id="rId11"/>
    <p:sldId id="286" r:id="rId12"/>
    <p:sldId id="287" r:id="rId13"/>
    <p:sldId id="284" r:id="rId14"/>
    <p:sldId id="285" r:id="rId15"/>
    <p:sldId id="257" r:id="rId16"/>
    <p:sldId id="268" r:id="rId17"/>
    <p:sldId id="258" r:id="rId18"/>
    <p:sldId id="288" r:id="rId19"/>
    <p:sldId id="259" r:id="rId20"/>
    <p:sldId id="269" r:id="rId21"/>
    <p:sldId id="260" r:id="rId22"/>
    <p:sldId id="261" r:id="rId23"/>
    <p:sldId id="262" r:id="rId24"/>
    <p:sldId id="263" r:id="rId25"/>
    <p:sldId id="264" r:id="rId26"/>
    <p:sldId id="265" r:id="rId27"/>
    <p:sldId id="266" r:id="rId28"/>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590" autoAdjust="0"/>
  </p:normalViewPr>
  <p:slideViewPr>
    <p:cSldViewPr>
      <p:cViewPr varScale="1">
        <p:scale>
          <a:sx n="107" d="100"/>
          <a:sy n="107" d="100"/>
        </p:scale>
        <p:origin x="-1098" y="-78"/>
      </p:cViewPr>
      <p:guideLst>
        <p:guide orient="horz" pos="2160"/>
        <p:guide pos="2880"/>
      </p:guideLst>
    </p:cSldViewPr>
  </p:slideViewPr>
  <p:outlineViewPr>
    <p:cViewPr>
      <p:scale>
        <a:sx n="33" d="100"/>
        <a:sy n="33" d="100"/>
      </p:scale>
      <p:origin x="0" y="3035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a:xfrm>
            <a:off x="685800" y="1676400"/>
            <a:ext cx="7772400" cy="1828800"/>
          </a:xfrm>
        </p:spPr>
        <p:txBody>
          <a:bodyPr/>
          <a:lstStyle>
            <a:lvl1pPr>
              <a:defRPr/>
            </a:lvl1pPr>
          </a:lstStyle>
          <a:p>
            <a:pPr lvl="0"/>
            <a:r>
              <a:rPr lang="en-US" noProof="0" smtClean="0"/>
              <a:t>Click to edit Master title style</a:t>
            </a:r>
          </a:p>
        </p:txBody>
      </p:sp>
      <p:sp>
        <p:nvSpPr>
          <p:cNvPr id="5123"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5124" name="Rectangle 4"/>
          <p:cNvSpPr>
            <a:spLocks noGrp="1" noChangeArrowheads="1"/>
          </p:cNvSpPr>
          <p:nvPr>
            <p:ph type="dt" sz="quarter" idx="2"/>
          </p:nvPr>
        </p:nvSpPr>
        <p:spPr/>
        <p:txBody>
          <a:bodyPr/>
          <a:lstStyle>
            <a:lvl1pPr>
              <a:defRPr/>
            </a:lvl1pPr>
          </a:lstStyle>
          <a:p>
            <a:fld id="{19866873-E7E1-40F3-9D3D-992B8480D62B}" type="datetimeFigureOut">
              <a:rPr lang="sr-Latn-RS" smtClean="0"/>
              <a:t>19.10.2020</a:t>
            </a:fld>
            <a:endParaRPr lang="sr-Latn-RS"/>
          </a:p>
        </p:txBody>
      </p:sp>
      <p:sp>
        <p:nvSpPr>
          <p:cNvPr id="5125" name="Rectangle 5"/>
          <p:cNvSpPr>
            <a:spLocks noGrp="1" noChangeArrowheads="1"/>
          </p:cNvSpPr>
          <p:nvPr>
            <p:ph type="ftr" sz="quarter" idx="3"/>
          </p:nvPr>
        </p:nvSpPr>
        <p:spPr/>
        <p:txBody>
          <a:bodyPr/>
          <a:lstStyle>
            <a:lvl1pPr>
              <a:defRPr/>
            </a:lvl1pPr>
          </a:lstStyle>
          <a:p>
            <a:endParaRPr lang="sr-Latn-RS"/>
          </a:p>
        </p:txBody>
      </p:sp>
      <p:sp>
        <p:nvSpPr>
          <p:cNvPr id="5126" name="Rectangle 6"/>
          <p:cNvSpPr>
            <a:spLocks noGrp="1" noChangeArrowheads="1"/>
          </p:cNvSpPr>
          <p:nvPr>
            <p:ph type="sldNum" sz="quarter" idx="4"/>
          </p:nvPr>
        </p:nvSpPr>
        <p:spPr/>
        <p:txBody>
          <a:bodyPr/>
          <a:lstStyle>
            <a:lvl1pPr>
              <a:defRPr/>
            </a:lvl1pPr>
          </a:lstStyle>
          <a:p>
            <a:fld id="{4B177B9F-F4A5-472C-811F-E247473EFB08}" type="slidenum">
              <a:rPr lang="sr-Latn-RS" smtClean="0"/>
              <a:t>‹#›</a:t>
            </a:fld>
            <a:endParaRPr lang="sr-Latn-R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R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Date Placeholder 3"/>
          <p:cNvSpPr>
            <a:spLocks noGrp="1"/>
          </p:cNvSpPr>
          <p:nvPr>
            <p:ph type="dt" sz="half" idx="10"/>
          </p:nvPr>
        </p:nvSpPr>
        <p:spPr/>
        <p:txBody>
          <a:bodyPr/>
          <a:lstStyle>
            <a:lvl1pPr>
              <a:defRPr/>
            </a:lvl1pPr>
          </a:lstStyle>
          <a:p>
            <a:fld id="{19866873-E7E1-40F3-9D3D-992B8480D62B}" type="datetimeFigureOut">
              <a:rPr lang="sr-Latn-RS" smtClean="0"/>
              <a:t>19.10.2020</a:t>
            </a:fld>
            <a:endParaRPr lang="sr-Latn-RS"/>
          </a:p>
        </p:txBody>
      </p:sp>
      <p:sp>
        <p:nvSpPr>
          <p:cNvPr id="5" name="Footer Placeholder 4"/>
          <p:cNvSpPr>
            <a:spLocks noGrp="1"/>
          </p:cNvSpPr>
          <p:nvPr>
            <p:ph type="ftr" sz="quarter" idx="11"/>
          </p:nvPr>
        </p:nvSpPr>
        <p:spPr/>
        <p:txBody>
          <a:bodyPr/>
          <a:lstStyle>
            <a:lvl1pPr>
              <a:defRPr/>
            </a:lvl1pPr>
          </a:lstStyle>
          <a:p>
            <a:endParaRPr lang="sr-Latn-RS"/>
          </a:p>
        </p:txBody>
      </p:sp>
      <p:sp>
        <p:nvSpPr>
          <p:cNvPr id="6" name="Slide Number Placeholder 5"/>
          <p:cNvSpPr>
            <a:spLocks noGrp="1"/>
          </p:cNvSpPr>
          <p:nvPr>
            <p:ph type="sldNum" sz="quarter" idx="12"/>
          </p:nvPr>
        </p:nvSpPr>
        <p:spPr/>
        <p:txBody>
          <a:bodyPr/>
          <a:lstStyle>
            <a:lvl1pPr>
              <a:defRPr/>
            </a:lvl1pPr>
          </a:lstStyle>
          <a:p>
            <a:fld id="{4B177B9F-F4A5-472C-811F-E247473EFB08}" type="slidenum">
              <a:rPr lang="sr-Latn-RS" smtClean="0"/>
              <a:t>‹#›</a:t>
            </a:fld>
            <a:endParaRPr lang="sr-Latn-RS"/>
          </a:p>
        </p:txBody>
      </p:sp>
    </p:spTree>
    <p:extLst>
      <p:ext uri="{BB962C8B-B14F-4D97-AF65-F5344CB8AC3E}">
        <p14:creationId xmlns:p14="http://schemas.microsoft.com/office/powerpoint/2010/main" val="47092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sr-Latn-R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Date Placeholder 3"/>
          <p:cNvSpPr>
            <a:spLocks noGrp="1"/>
          </p:cNvSpPr>
          <p:nvPr>
            <p:ph type="dt" sz="half" idx="10"/>
          </p:nvPr>
        </p:nvSpPr>
        <p:spPr/>
        <p:txBody>
          <a:bodyPr/>
          <a:lstStyle>
            <a:lvl1pPr>
              <a:defRPr/>
            </a:lvl1pPr>
          </a:lstStyle>
          <a:p>
            <a:fld id="{19866873-E7E1-40F3-9D3D-992B8480D62B}" type="datetimeFigureOut">
              <a:rPr lang="sr-Latn-RS" smtClean="0"/>
              <a:t>19.10.2020</a:t>
            </a:fld>
            <a:endParaRPr lang="sr-Latn-RS"/>
          </a:p>
        </p:txBody>
      </p:sp>
      <p:sp>
        <p:nvSpPr>
          <p:cNvPr id="5" name="Footer Placeholder 4"/>
          <p:cNvSpPr>
            <a:spLocks noGrp="1"/>
          </p:cNvSpPr>
          <p:nvPr>
            <p:ph type="ftr" sz="quarter" idx="11"/>
          </p:nvPr>
        </p:nvSpPr>
        <p:spPr/>
        <p:txBody>
          <a:bodyPr/>
          <a:lstStyle>
            <a:lvl1pPr>
              <a:defRPr/>
            </a:lvl1pPr>
          </a:lstStyle>
          <a:p>
            <a:endParaRPr lang="sr-Latn-RS"/>
          </a:p>
        </p:txBody>
      </p:sp>
      <p:sp>
        <p:nvSpPr>
          <p:cNvPr id="6" name="Slide Number Placeholder 5"/>
          <p:cNvSpPr>
            <a:spLocks noGrp="1"/>
          </p:cNvSpPr>
          <p:nvPr>
            <p:ph type="sldNum" sz="quarter" idx="12"/>
          </p:nvPr>
        </p:nvSpPr>
        <p:spPr/>
        <p:txBody>
          <a:bodyPr/>
          <a:lstStyle>
            <a:lvl1pPr>
              <a:defRPr/>
            </a:lvl1pPr>
          </a:lstStyle>
          <a:p>
            <a:fld id="{4B177B9F-F4A5-472C-811F-E247473EFB08}" type="slidenum">
              <a:rPr lang="sr-Latn-RS" smtClean="0"/>
              <a:t>‹#›</a:t>
            </a:fld>
            <a:endParaRPr lang="sr-Latn-RS"/>
          </a:p>
        </p:txBody>
      </p:sp>
    </p:spTree>
    <p:extLst>
      <p:ext uri="{BB962C8B-B14F-4D97-AF65-F5344CB8AC3E}">
        <p14:creationId xmlns:p14="http://schemas.microsoft.com/office/powerpoint/2010/main" val="7033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R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Date Placeholder 3"/>
          <p:cNvSpPr>
            <a:spLocks noGrp="1"/>
          </p:cNvSpPr>
          <p:nvPr>
            <p:ph type="dt" sz="half" idx="10"/>
          </p:nvPr>
        </p:nvSpPr>
        <p:spPr/>
        <p:txBody>
          <a:bodyPr/>
          <a:lstStyle>
            <a:lvl1pPr>
              <a:defRPr/>
            </a:lvl1pPr>
          </a:lstStyle>
          <a:p>
            <a:fld id="{19866873-E7E1-40F3-9D3D-992B8480D62B}" type="datetimeFigureOut">
              <a:rPr lang="sr-Latn-RS" smtClean="0"/>
              <a:t>19.10.2020</a:t>
            </a:fld>
            <a:endParaRPr lang="sr-Latn-RS"/>
          </a:p>
        </p:txBody>
      </p:sp>
      <p:sp>
        <p:nvSpPr>
          <p:cNvPr id="5" name="Footer Placeholder 4"/>
          <p:cNvSpPr>
            <a:spLocks noGrp="1"/>
          </p:cNvSpPr>
          <p:nvPr>
            <p:ph type="ftr" sz="quarter" idx="11"/>
          </p:nvPr>
        </p:nvSpPr>
        <p:spPr/>
        <p:txBody>
          <a:bodyPr/>
          <a:lstStyle>
            <a:lvl1pPr>
              <a:defRPr/>
            </a:lvl1pPr>
          </a:lstStyle>
          <a:p>
            <a:endParaRPr lang="sr-Latn-RS"/>
          </a:p>
        </p:txBody>
      </p:sp>
      <p:sp>
        <p:nvSpPr>
          <p:cNvPr id="6" name="Slide Number Placeholder 5"/>
          <p:cNvSpPr>
            <a:spLocks noGrp="1"/>
          </p:cNvSpPr>
          <p:nvPr>
            <p:ph type="sldNum" sz="quarter" idx="12"/>
          </p:nvPr>
        </p:nvSpPr>
        <p:spPr/>
        <p:txBody>
          <a:bodyPr/>
          <a:lstStyle>
            <a:lvl1pPr>
              <a:defRPr/>
            </a:lvl1pPr>
          </a:lstStyle>
          <a:p>
            <a:fld id="{4B177B9F-F4A5-472C-811F-E247473EFB08}" type="slidenum">
              <a:rPr lang="sr-Latn-RS" smtClean="0"/>
              <a:t>‹#›</a:t>
            </a:fld>
            <a:endParaRPr lang="sr-Latn-RS"/>
          </a:p>
        </p:txBody>
      </p:sp>
    </p:spTree>
    <p:extLst>
      <p:ext uri="{BB962C8B-B14F-4D97-AF65-F5344CB8AC3E}">
        <p14:creationId xmlns:p14="http://schemas.microsoft.com/office/powerpoint/2010/main" val="387933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sr-Latn-R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9866873-E7E1-40F3-9D3D-992B8480D62B}" type="datetimeFigureOut">
              <a:rPr lang="sr-Latn-RS" smtClean="0"/>
              <a:t>19.10.2020</a:t>
            </a:fld>
            <a:endParaRPr lang="sr-Latn-RS"/>
          </a:p>
        </p:txBody>
      </p:sp>
      <p:sp>
        <p:nvSpPr>
          <p:cNvPr id="5" name="Footer Placeholder 4"/>
          <p:cNvSpPr>
            <a:spLocks noGrp="1"/>
          </p:cNvSpPr>
          <p:nvPr>
            <p:ph type="ftr" sz="quarter" idx="11"/>
          </p:nvPr>
        </p:nvSpPr>
        <p:spPr/>
        <p:txBody>
          <a:bodyPr/>
          <a:lstStyle>
            <a:lvl1pPr>
              <a:defRPr/>
            </a:lvl1pPr>
          </a:lstStyle>
          <a:p>
            <a:endParaRPr lang="sr-Latn-RS"/>
          </a:p>
        </p:txBody>
      </p:sp>
      <p:sp>
        <p:nvSpPr>
          <p:cNvPr id="6" name="Slide Number Placeholder 5"/>
          <p:cNvSpPr>
            <a:spLocks noGrp="1"/>
          </p:cNvSpPr>
          <p:nvPr>
            <p:ph type="sldNum" sz="quarter" idx="12"/>
          </p:nvPr>
        </p:nvSpPr>
        <p:spPr/>
        <p:txBody>
          <a:bodyPr/>
          <a:lstStyle>
            <a:lvl1pPr>
              <a:defRPr/>
            </a:lvl1pPr>
          </a:lstStyle>
          <a:p>
            <a:fld id="{4B177B9F-F4A5-472C-811F-E247473EFB08}" type="slidenum">
              <a:rPr lang="sr-Latn-RS" smtClean="0"/>
              <a:t>‹#›</a:t>
            </a:fld>
            <a:endParaRPr lang="sr-Latn-RS"/>
          </a:p>
        </p:txBody>
      </p:sp>
    </p:spTree>
    <p:extLst>
      <p:ext uri="{BB962C8B-B14F-4D97-AF65-F5344CB8AC3E}">
        <p14:creationId xmlns:p14="http://schemas.microsoft.com/office/powerpoint/2010/main" val="1860716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R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5" name="Date Placeholder 4"/>
          <p:cNvSpPr>
            <a:spLocks noGrp="1"/>
          </p:cNvSpPr>
          <p:nvPr>
            <p:ph type="dt" sz="half" idx="10"/>
          </p:nvPr>
        </p:nvSpPr>
        <p:spPr/>
        <p:txBody>
          <a:bodyPr/>
          <a:lstStyle>
            <a:lvl1pPr>
              <a:defRPr/>
            </a:lvl1pPr>
          </a:lstStyle>
          <a:p>
            <a:fld id="{19866873-E7E1-40F3-9D3D-992B8480D62B}" type="datetimeFigureOut">
              <a:rPr lang="sr-Latn-RS" smtClean="0"/>
              <a:t>19.10.2020</a:t>
            </a:fld>
            <a:endParaRPr lang="sr-Latn-RS"/>
          </a:p>
        </p:txBody>
      </p:sp>
      <p:sp>
        <p:nvSpPr>
          <p:cNvPr id="6" name="Footer Placeholder 5"/>
          <p:cNvSpPr>
            <a:spLocks noGrp="1"/>
          </p:cNvSpPr>
          <p:nvPr>
            <p:ph type="ftr" sz="quarter" idx="11"/>
          </p:nvPr>
        </p:nvSpPr>
        <p:spPr/>
        <p:txBody>
          <a:bodyPr/>
          <a:lstStyle>
            <a:lvl1pPr>
              <a:defRPr/>
            </a:lvl1pPr>
          </a:lstStyle>
          <a:p>
            <a:endParaRPr lang="sr-Latn-RS"/>
          </a:p>
        </p:txBody>
      </p:sp>
      <p:sp>
        <p:nvSpPr>
          <p:cNvPr id="7" name="Slide Number Placeholder 6"/>
          <p:cNvSpPr>
            <a:spLocks noGrp="1"/>
          </p:cNvSpPr>
          <p:nvPr>
            <p:ph type="sldNum" sz="quarter" idx="12"/>
          </p:nvPr>
        </p:nvSpPr>
        <p:spPr/>
        <p:txBody>
          <a:bodyPr/>
          <a:lstStyle>
            <a:lvl1pPr>
              <a:defRPr/>
            </a:lvl1pPr>
          </a:lstStyle>
          <a:p>
            <a:fld id="{4B177B9F-F4A5-472C-811F-E247473EFB08}" type="slidenum">
              <a:rPr lang="sr-Latn-RS" smtClean="0"/>
              <a:t>‹#›</a:t>
            </a:fld>
            <a:endParaRPr lang="sr-Latn-RS"/>
          </a:p>
        </p:txBody>
      </p:sp>
    </p:spTree>
    <p:extLst>
      <p:ext uri="{BB962C8B-B14F-4D97-AF65-F5344CB8AC3E}">
        <p14:creationId xmlns:p14="http://schemas.microsoft.com/office/powerpoint/2010/main" val="3837831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sr-Latn-R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7" name="Date Placeholder 6"/>
          <p:cNvSpPr>
            <a:spLocks noGrp="1"/>
          </p:cNvSpPr>
          <p:nvPr>
            <p:ph type="dt" sz="half" idx="10"/>
          </p:nvPr>
        </p:nvSpPr>
        <p:spPr/>
        <p:txBody>
          <a:bodyPr/>
          <a:lstStyle>
            <a:lvl1pPr>
              <a:defRPr/>
            </a:lvl1pPr>
          </a:lstStyle>
          <a:p>
            <a:fld id="{19866873-E7E1-40F3-9D3D-992B8480D62B}" type="datetimeFigureOut">
              <a:rPr lang="sr-Latn-RS" smtClean="0"/>
              <a:t>19.10.2020</a:t>
            </a:fld>
            <a:endParaRPr lang="sr-Latn-RS"/>
          </a:p>
        </p:txBody>
      </p:sp>
      <p:sp>
        <p:nvSpPr>
          <p:cNvPr id="8" name="Footer Placeholder 7"/>
          <p:cNvSpPr>
            <a:spLocks noGrp="1"/>
          </p:cNvSpPr>
          <p:nvPr>
            <p:ph type="ftr" sz="quarter" idx="11"/>
          </p:nvPr>
        </p:nvSpPr>
        <p:spPr/>
        <p:txBody>
          <a:bodyPr/>
          <a:lstStyle>
            <a:lvl1pPr>
              <a:defRPr/>
            </a:lvl1pPr>
          </a:lstStyle>
          <a:p>
            <a:endParaRPr lang="sr-Latn-RS"/>
          </a:p>
        </p:txBody>
      </p:sp>
      <p:sp>
        <p:nvSpPr>
          <p:cNvPr id="9" name="Slide Number Placeholder 8"/>
          <p:cNvSpPr>
            <a:spLocks noGrp="1"/>
          </p:cNvSpPr>
          <p:nvPr>
            <p:ph type="sldNum" sz="quarter" idx="12"/>
          </p:nvPr>
        </p:nvSpPr>
        <p:spPr/>
        <p:txBody>
          <a:bodyPr/>
          <a:lstStyle>
            <a:lvl1pPr>
              <a:defRPr/>
            </a:lvl1pPr>
          </a:lstStyle>
          <a:p>
            <a:fld id="{4B177B9F-F4A5-472C-811F-E247473EFB08}" type="slidenum">
              <a:rPr lang="sr-Latn-RS" smtClean="0"/>
              <a:t>‹#›</a:t>
            </a:fld>
            <a:endParaRPr lang="sr-Latn-RS"/>
          </a:p>
        </p:txBody>
      </p:sp>
    </p:spTree>
    <p:extLst>
      <p:ext uri="{BB962C8B-B14F-4D97-AF65-F5344CB8AC3E}">
        <p14:creationId xmlns:p14="http://schemas.microsoft.com/office/powerpoint/2010/main" val="2053687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RS"/>
          </a:p>
        </p:txBody>
      </p:sp>
      <p:sp>
        <p:nvSpPr>
          <p:cNvPr id="3" name="Date Placeholder 2"/>
          <p:cNvSpPr>
            <a:spLocks noGrp="1"/>
          </p:cNvSpPr>
          <p:nvPr>
            <p:ph type="dt" sz="half" idx="10"/>
          </p:nvPr>
        </p:nvSpPr>
        <p:spPr/>
        <p:txBody>
          <a:bodyPr/>
          <a:lstStyle>
            <a:lvl1pPr>
              <a:defRPr/>
            </a:lvl1pPr>
          </a:lstStyle>
          <a:p>
            <a:fld id="{19866873-E7E1-40F3-9D3D-992B8480D62B}" type="datetimeFigureOut">
              <a:rPr lang="sr-Latn-RS" smtClean="0"/>
              <a:t>19.10.2020</a:t>
            </a:fld>
            <a:endParaRPr lang="sr-Latn-RS"/>
          </a:p>
        </p:txBody>
      </p:sp>
      <p:sp>
        <p:nvSpPr>
          <p:cNvPr id="4" name="Footer Placeholder 3"/>
          <p:cNvSpPr>
            <a:spLocks noGrp="1"/>
          </p:cNvSpPr>
          <p:nvPr>
            <p:ph type="ftr" sz="quarter" idx="11"/>
          </p:nvPr>
        </p:nvSpPr>
        <p:spPr/>
        <p:txBody>
          <a:bodyPr/>
          <a:lstStyle>
            <a:lvl1pPr>
              <a:defRPr/>
            </a:lvl1pPr>
          </a:lstStyle>
          <a:p>
            <a:endParaRPr lang="sr-Latn-RS"/>
          </a:p>
        </p:txBody>
      </p:sp>
      <p:sp>
        <p:nvSpPr>
          <p:cNvPr id="5" name="Slide Number Placeholder 4"/>
          <p:cNvSpPr>
            <a:spLocks noGrp="1"/>
          </p:cNvSpPr>
          <p:nvPr>
            <p:ph type="sldNum" sz="quarter" idx="12"/>
          </p:nvPr>
        </p:nvSpPr>
        <p:spPr/>
        <p:txBody>
          <a:bodyPr/>
          <a:lstStyle>
            <a:lvl1pPr>
              <a:defRPr/>
            </a:lvl1pPr>
          </a:lstStyle>
          <a:p>
            <a:fld id="{4B177B9F-F4A5-472C-811F-E247473EFB08}" type="slidenum">
              <a:rPr lang="sr-Latn-RS" smtClean="0"/>
              <a:t>‹#›</a:t>
            </a:fld>
            <a:endParaRPr lang="sr-Latn-RS"/>
          </a:p>
        </p:txBody>
      </p:sp>
    </p:spTree>
    <p:extLst>
      <p:ext uri="{BB962C8B-B14F-4D97-AF65-F5344CB8AC3E}">
        <p14:creationId xmlns:p14="http://schemas.microsoft.com/office/powerpoint/2010/main" val="897684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19866873-E7E1-40F3-9D3D-992B8480D62B}" type="datetimeFigureOut">
              <a:rPr lang="sr-Latn-RS" smtClean="0"/>
              <a:t>19.10.2020</a:t>
            </a:fld>
            <a:endParaRPr lang="sr-Latn-RS"/>
          </a:p>
        </p:txBody>
      </p:sp>
      <p:sp>
        <p:nvSpPr>
          <p:cNvPr id="3" name="Footer Placeholder 2"/>
          <p:cNvSpPr>
            <a:spLocks noGrp="1"/>
          </p:cNvSpPr>
          <p:nvPr>
            <p:ph type="ftr" sz="quarter" idx="11"/>
          </p:nvPr>
        </p:nvSpPr>
        <p:spPr/>
        <p:txBody>
          <a:bodyPr/>
          <a:lstStyle>
            <a:lvl1pPr>
              <a:defRPr/>
            </a:lvl1pPr>
          </a:lstStyle>
          <a:p>
            <a:endParaRPr lang="sr-Latn-RS"/>
          </a:p>
        </p:txBody>
      </p:sp>
      <p:sp>
        <p:nvSpPr>
          <p:cNvPr id="4" name="Slide Number Placeholder 3"/>
          <p:cNvSpPr>
            <a:spLocks noGrp="1"/>
          </p:cNvSpPr>
          <p:nvPr>
            <p:ph type="sldNum" sz="quarter" idx="12"/>
          </p:nvPr>
        </p:nvSpPr>
        <p:spPr/>
        <p:txBody>
          <a:bodyPr/>
          <a:lstStyle>
            <a:lvl1pPr>
              <a:defRPr/>
            </a:lvl1pPr>
          </a:lstStyle>
          <a:p>
            <a:fld id="{4B177B9F-F4A5-472C-811F-E247473EFB08}" type="slidenum">
              <a:rPr lang="sr-Latn-RS" smtClean="0"/>
              <a:t>‹#›</a:t>
            </a:fld>
            <a:endParaRPr lang="sr-Latn-RS"/>
          </a:p>
        </p:txBody>
      </p:sp>
    </p:spTree>
    <p:extLst>
      <p:ext uri="{BB962C8B-B14F-4D97-AF65-F5344CB8AC3E}">
        <p14:creationId xmlns:p14="http://schemas.microsoft.com/office/powerpoint/2010/main" val="11040953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sr-Latn-R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19866873-E7E1-40F3-9D3D-992B8480D62B}" type="datetimeFigureOut">
              <a:rPr lang="sr-Latn-RS" smtClean="0"/>
              <a:t>19.10.2020</a:t>
            </a:fld>
            <a:endParaRPr lang="sr-Latn-RS"/>
          </a:p>
        </p:txBody>
      </p:sp>
      <p:sp>
        <p:nvSpPr>
          <p:cNvPr id="6" name="Footer Placeholder 5"/>
          <p:cNvSpPr>
            <a:spLocks noGrp="1"/>
          </p:cNvSpPr>
          <p:nvPr>
            <p:ph type="ftr" sz="quarter" idx="11"/>
          </p:nvPr>
        </p:nvSpPr>
        <p:spPr/>
        <p:txBody>
          <a:bodyPr/>
          <a:lstStyle>
            <a:lvl1pPr>
              <a:defRPr/>
            </a:lvl1pPr>
          </a:lstStyle>
          <a:p>
            <a:endParaRPr lang="sr-Latn-RS"/>
          </a:p>
        </p:txBody>
      </p:sp>
      <p:sp>
        <p:nvSpPr>
          <p:cNvPr id="7" name="Slide Number Placeholder 6"/>
          <p:cNvSpPr>
            <a:spLocks noGrp="1"/>
          </p:cNvSpPr>
          <p:nvPr>
            <p:ph type="sldNum" sz="quarter" idx="12"/>
          </p:nvPr>
        </p:nvSpPr>
        <p:spPr/>
        <p:txBody>
          <a:bodyPr/>
          <a:lstStyle>
            <a:lvl1pPr>
              <a:defRPr/>
            </a:lvl1pPr>
          </a:lstStyle>
          <a:p>
            <a:fld id="{4B177B9F-F4A5-472C-811F-E247473EFB08}" type="slidenum">
              <a:rPr lang="sr-Latn-RS" smtClean="0"/>
              <a:t>‹#›</a:t>
            </a:fld>
            <a:endParaRPr lang="sr-Latn-RS"/>
          </a:p>
        </p:txBody>
      </p:sp>
    </p:spTree>
    <p:extLst>
      <p:ext uri="{BB962C8B-B14F-4D97-AF65-F5344CB8AC3E}">
        <p14:creationId xmlns:p14="http://schemas.microsoft.com/office/powerpoint/2010/main" val="958623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sr-Latn-R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19866873-E7E1-40F3-9D3D-992B8480D62B}" type="datetimeFigureOut">
              <a:rPr lang="sr-Latn-RS" smtClean="0"/>
              <a:t>19.10.2020</a:t>
            </a:fld>
            <a:endParaRPr lang="sr-Latn-RS"/>
          </a:p>
        </p:txBody>
      </p:sp>
      <p:sp>
        <p:nvSpPr>
          <p:cNvPr id="6" name="Footer Placeholder 5"/>
          <p:cNvSpPr>
            <a:spLocks noGrp="1"/>
          </p:cNvSpPr>
          <p:nvPr>
            <p:ph type="ftr" sz="quarter" idx="11"/>
          </p:nvPr>
        </p:nvSpPr>
        <p:spPr/>
        <p:txBody>
          <a:bodyPr/>
          <a:lstStyle>
            <a:lvl1pPr>
              <a:defRPr/>
            </a:lvl1pPr>
          </a:lstStyle>
          <a:p>
            <a:endParaRPr lang="sr-Latn-RS"/>
          </a:p>
        </p:txBody>
      </p:sp>
      <p:sp>
        <p:nvSpPr>
          <p:cNvPr id="7" name="Slide Number Placeholder 6"/>
          <p:cNvSpPr>
            <a:spLocks noGrp="1"/>
          </p:cNvSpPr>
          <p:nvPr>
            <p:ph type="sldNum" sz="quarter" idx="12"/>
          </p:nvPr>
        </p:nvSpPr>
        <p:spPr/>
        <p:txBody>
          <a:bodyPr/>
          <a:lstStyle>
            <a:lvl1pPr>
              <a:defRPr/>
            </a:lvl1pPr>
          </a:lstStyle>
          <a:p>
            <a:fld id="{4B177B9F-F4A5-472C-811F-E247473EFB08}" type="slidenum">
              <a:rPr lang="sr-Latn-RS" smtClean="0"/>
              <a:t>‹#›</a:t>
            </a:fld>
            <a:endParaRPr lang="sr-Latn-RS"/>
          </a:p>
        </p:txBody>
      </p:sp>
    </p:spTree>
    <p:extLst>
      <p:ext uri="{BB962C8B-B14F-4D97-AF65-F5344CB8AC3E}">
        <p14:creationId xmlns:p14="http://schemas.microsoft.com/office/powerpoint/2010/main" val="6670832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381000"/>
            <a:ext cx="8229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9812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pitchFamily="34" charset="0"/>
              </a:defRPr>
            </a:lvl1pPr>
          </a:lstStyle>
          <a:p>
            <a:fld id="{19866873-E7E1-40F3-9D3D-992B8480D62B}" type="datetimeFigureOut">
              <a:rPr lang="sr-Latn-RS" smtClean="0"/>
              <a:t>19.10.2020</a:t>
            </a:fld>
            <a:endParaRPr lang="sr-Latn-RS"/>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pitchFamily="34" charset="0"/>
              </a:defRPr>
            </a:lvl1pPr>
          </a:lstStyle>
          <a:p>
            <a:endParaRPr lang="sr-Latn-RS"/>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latin typeface="Arial" pitchFamily="34" charset="0"/>
              </a:defRPr>
            </a:lvl1pPr>
          </a:lstStyle>
          <a:p>
            <a:fld id="{4B177B9F-F4A5-472C-811F-E247473EFB08}" type="slidenum">
              <a:rPr lang="sr-Latn-RS" smtClean="0"/>
              <a:t>‹#›</a:t>
            </a:fld>
            <a:endParaRPr lang="sr-Latn-RS"/>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fontAlgn="base">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sr-Cyrl-RS" dirty="0">
                <a:solidFill>
                  <a:srgbClr val="FFFF00"/>
                </a:solidFill>
                <a:latin typeface="Times New Roman" pitchFamily="18" charset="0"/>
                <a:cs typeface="Times New Roman" pitchFamily="18" charset="0"/>
              </a:rPr>
              <a:t>УГОВОРИ О ГРАЂЕЊУ</a:t>
            </a:r>
            <a:endParaRPr lang="sr-Latn-RS"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2015015570"/>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535832"/>
          </a:xfrm>
        </p:spPr>
        <p:txBody>
          <a:bodyPr/>
          <a:lstStyle/>
          <a:p>
            <a:r>
              <a:rPr lang="sr-Latn-RS" sz="3600" dirty="0">
                <a:solidFill>
                  <a:srgbClr val="FFFF00"/>
                </a:solidFill>
                <a:effectLst/>
                <a:latin typeface="Times New Roman" pitchFamily="18" charset="0"/>
                <a:cs typeface="Times New Roman" pitchFamily="18" charset="0"/>
              </a:rPr>
              <a:t>Одговорност извођача и пројектанта за солидност грађевине </a:t>
            </a:r>
            <a:endParaRPr lang="sr-Latn-RS" dirty="0">
              <a:latin typeface="Times New Roman" pitchFamily="18" charset="0"/>
              <a:cs typeface="Times New Roman" pitchFamily="18" charset="0"/>
            </a:endParaRPr>
          </a:p>
        </p:txBody>
      </p:sp>
      <p:sp>
        <p:nvSpPr>
          <p:cNvPr id="3" name="Content Placeholder 2"/>
          <p:cNvSpPr>
            <a:spLocks noGrp="1"/>
          </p:cNvSpPr>
          <p:nvPr>
            <p:ph idx="1"/>
          </p:nvPr>
        </p:nvSpPr>
        <p:spPr>
          <a:xfrm>
            <a:off x="395536" y="2492896"/>
            <a:ext cx="8507288" cy="3888432"/>
          </a:xfrm>
        </p:spPr>
        <p:txBody>
          <a:bodyPr/>
          <a:lstStyle/>
          <a:p>
            <a:pPr marL="0" indent="0">
              <a:buNone/>
            </a:pPr>
            <a:r>
              <a:rPr lang="sr-Latn-RS" sz="2800" dirty="0">
                <a:effectLst/>
                <a:latin typeface="Times New Roman" pitchFamily="18" charset="0"/>
                <a:cs typeface="Times New Roman" pitchFamily="18" charset="0"/>
              </a:rPr>
              <a:t>(3) Исто важи </a:t>
            </a:r>
            <a:r>
              <a:rPr lang="sr-Latn-RS" sz="2800" dirty="0">
                <a:solidFill>
                  <a:srgbClr val="FFFF00"/>
                </a:solidFill>
                <a:effectLst/>
                <a:latin typeface="Times New Roman" pitchFamily="18" charset="0"/>
                <a:cs typeface="Times New Roman" pitchFamily="18" charset="0"/>
              </a:rPr>
              <a:t>и за пројектанта </a:t>
            </a:r>
            <a:r>
              <a:rPr lang="sr-Latn-RS" sz="2800" dirty="0">
                <a:effectLst/>
                <a:latin typeface="Times New Roman" pitchFamily="18" charset="0"/>
                <a:cs typeface="Times New Roman" pitchFamily="18" charset="0"/>
              </a:rPr>
              <a:t>ако недостатак грађевине потиче од неког недостатка у плану. </a:t>
            </a:r>
          </a:p>
          <a:p>
            <a:pPr marL="0" indent="0">
              <a:buNone/>
            </a:pPr>
            <a:r>
              <a:rPr lang="sr-Latn-RS" sz="2800" dirty="0">
                <a:effectLst/>
                <a:latin typeface="Times New Roman" pitchFamily="18" charset="0"/>
                <a:cs typeface="Times New Roman" pitchFamily="18" charset="0"/>
              </a:rPr>
              <a:t>(4) Они су одговорни према одредбама претходних ставова не само наручиоцу, него и сваком другом </a:t>
            </a:r>
            <a:r>
              <a:rPr lang="sr-Latn-RS" sz="2800" dirty="0" err="1">
                <a:effectLst/>
                <a:latin typeface="Times New Roman" pitchFamily="18" charset="0"/>
                <a:cs typeface="Times New Roman" pitchFamily="18" charset="0"/>
              </a:rPr>
              <a:t>стицаоцу</a:t>
            </a:r>
            <a:r>
              <a:rPr lang="sr-Latn-RS" sz="2800" dirty="0">
                <a:effectLst/>
                <a:latin typeface="Times New Roman" pitchFamily="18" charset="0"/>
                <a:cs typeface="Times New Roman" pitchFamily="18" charset="0"/>
              </a:rPr>
              <a:t> грађевине. </a:t>
            </a:r>
          </a:p>
          <a:p>
            <a:pPr marL="0" indent="0">
              <a:buNone/>
            </a:pPr>
            <a:r>
              <a:rPr lang="sr-Latn-RS" sz="2800" dirty="0">
                <a:effectLst/>
                <a:latin typeface="Times New Roman" pitchFamily="18" charset="0"/>
                <a:cs typeface="Times New Roman" pitchFamily="18" charset="0"/>
              </a:rPr>
              <a:t>(5) Ова њихова </a:t>
            </a:r>
            <a:r>
              <a:rPr lang="sr-Latn-RS" sz="2800" dirty="0">
                <a:solidFill>
                  <a:srgbClr val="FFFF00"/>
                </a:solidFill>
                <a:effectLst/>
                <a:latin typeface="Times New Roman" pitchFamily="18" charset="0"/>
                <a:cs typeface="Times New Roman" pitchFamily="18" charset="0"/>
              </a:rPr>
              <a:t>одговорност не може се уговором ни искључити ни ограничити</a:t>
            </a:r>
            <a:r>
              <a:rPr lang="sr-Latn-RS" sz="2800" dirty="0">
                <a:effectLst/>
                <a:latin typeface="Times New Roman" pitchFamily="18" charset="0"/>
                <a:cs typeface="Times New Roman" pitchFamily="18" charset="0"/>
              </a:rPr>
              <a:t>. </a:t>
            </a:r>
            <a:endParaRPr lang="sr-Latn-RS" sz="2800" dirty="0">
              <a:latin typeface="Times New Roman" pitchFamily="18" charset="0"/>
              <a:cs typeface="Times New Roman" pitchFamily="18" charset="0"/>
            </a:endParaRPr>
          </a:p>
          <a:p>
            <a:pPr marL="0" indent="0">
              <a:buNone/>
            </a:pPr>
            <a:endParaRPr lang="sr-Latn-RS" dirty="0">
              <a:latin typeface="Times New Roman" pitchFamily="18" charset="0"/>
              <a:cs typeface="Times New Roman" pitchFamily="18" charset="0"/>
            </a:endParaRPr>
          </a:p>
        </p:txBody>
      </p:sp>
    </p:spTree>
    <p:extLst>
      <p:ext uri="{BB962C8B-B14F-4D97-AF65-F5344CB8AC3E}">
        <p14:creationId xmlns:p14="http://schemas.microsoft.com/office/powerpoint/2010/main" val="3171595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84976" cy="815752"/>
          </a:xfrm>
        </p:spPr>
        <p:txBody>
          <a:bodyPr/>
          <a:lstStyle/>
          <a:p>
            <a:r>
              <a:rPr lang="ru-RU" sz="4000" b="1" dirty="0">
                <a:solidFill>
                  <a:srgbClr val="FFFF00"/>
                </a:solidFill>
                <a:effectLst/>
                <a:latin typeface="Times New Roman" pitchFamily="18" charset="0"/>
                <a:cs typeface="Times New Roman" pitchFamily="18" charset="0"/>
              </a:rPr>
              <a:t>Закон о планирању и изградњи</a:t>
            </a:r>
            <a:endParaRPr lang="sr-Latn-RS" sz="4000" b="1" dirty="0">
              <a:solidFill>
                <a:srgbClr val="FFFF00"/>
              </a:solidFill>
              <a:effectLst/>
              <a:latin typeface="Times New Roman" pitchFamily="18" charset="0"/>
              <a:cs typeface="Times New Roman" pitchFamily="18" charset="0"/>
            </a:endParaRPr>
          </a:p>
        </p:txBody>
      </p:sp>
      <p:sp>
        <p:nvSpPr>
          <p:cNvPr id="3" name="Content Placeholder 2"/>
          <p:cNvSpPr>
            <a:spLocks noGrp="1"/>
          </p:cNvSpPr>
          <p:nvPr>
            <p:ph idx="1"/>
          </p:nvPr>
        </p:nvSpPr>
        <p:spPr>
          <a:xfrm>
            <a:off x="72602" y="836712"/>
            <a:ext cx="9071397" cy="6021288"/>
          </a:xfrm>
        </p:spPr>
        <p:txBody>
          <a:bodyPr/>
          <a:lstStyle/>
          <a:p>
            <a:pPr marL="0" lvl="0" indent="0">
              <a:buNone/>
            </a:pPr>
            <a:r>
              <a:rPr lang="sr-Cyrl-RS" sz="2800" b="1" dirty="0" smtClean="0">
                <a:solidFill>
                  <a:srgbClr val="FFFF00"/>
                </a:solidFill>
                <a:effectLst/>
                <a:latin typeface="Times New Roman" pitchFamily="18" charset="0"/>
                <a:cs typeface="Times New Roman" pitchFamily="18" charset="0"/>
              </a:rPr>
              <a:t>Одређује </a:t>
            </a:r>
            <a:r>
              <a:rPr lang="sr-Latn-RS" sz="2800" b="1" dirty="0" smtClean="0">
                <a:solidFill>
                  <a:srgbClr val="FFFF00"/>
                </a:solidFill>
                <a:effectLst/>
                <a:latin typeface="Times New Roman" pitchFamily="18" charset="0"/>
                <a:cs typeface="Times New Roman" pitchFamily="18" charset="0"/>
              </a:rPr>
              <a:t>улог</a:t>
            </a:r>
            <a:r>
              <a:rPr lang="sr-Cyrl-RS" sz="2800" b="1" dirty="0" smtClean="0">
                <a:solidFill>
                  <a:srgbClr val="FFFF00"/>
                </a:solidFill>
                <a:effectLst/>
                <a:latin typeface="Times New Roman" pitchFamily="18" charset="0"/>
                <a:cs typeface="Times New Roman" pitchFamily="18" charset="0"/>
              </a:rPr>
              <a:t>у</a:t>
            </a:r>
            <a:r>
              <a:rPr lang="sr-Latn-RS" sz="2800" b="1" dirty="0" smtClean="0">
                <a:solidFill>
                  <a:srgbClr val="FFFF00"/>
                </a:solidFill>
                <a:effectLst/>
                <a:latin typeface="Times New Roman" pitchFamily="18" charset="0"/>
                <a:cs typeface="Times New Roman" pitchFamily="18" charset="0"/>
              </a:rPr>
              <a:t> </a:t>
            </a:r>
            <a:r>
              <a:rPr lang="sr-Latn-RS" sz="2800" b="1" dirty="0">
                <a:effectLst/>
                <a:latin typeface="Times New Roman" pitchFamily="18" charset="0"/>
                <a:cs typeface="Times New Roman" pitchFamily="18" charset="0"/>
              </a:rPr>
              <a:t>свих учесника у реализацији Инвестиционог пројекта </a:t>
            </a:r>
            <a:endParaRPr lang="sr-Latn-RS" sz="2800" dirty="0">
              <a:effectLst/>
              <a:latin typeface="Times New Roman" pitchFamily="18" charset="0"/>
              <a:cs typeface="Times New Roman" pitchFamily="18" charset="0"/>
            </a:endParaRPr>
          </a:p>
          <a:p>
            <a:pPr lvl="0"/>
            <a:r>
              <a:rPr lang="sr-Latn-RS" sz="2800" dirty="0">
                <a:effectLst/>
                <a:latin typeface="Times New Roman" pitchFamily="18" charset="0"/>
                <a:cs typeface="Times New Roman" pitchFamily="18" charset="0"/>
              </a:rPr>
              <a:t>Надлежни државни орган за издавање дозвола (Министарство, локана управа) </a:t>
            </a:r>
          </a:p>
          <a:p>
            <a:pPr lvl="0"/>
            <a:r>
              <a:rPr lang="sr-Latn-RS" sz="2800" dirty="0" smtClean="0">
                <a:effectLst/>
                <a:latin typeface="Times New Roman" pitchFamily="18" charset="0"/>
                <a:cs typeface="Times New Roman" pitchFamily="18" charset="0"/>
              </a:rPr>
              <a:t>Инвеститор - Финансијске </a:t>
            </a:r>
            <a:r>
              <a:rPr lang="sr-Latn-RS" sz="2800" dirty="0">
                <a:effectLst/>
                <a:latin typeface="Times New Roman" pitchFamily="18" charset="0"/>
                <a:cs typeface="Times New Roman" pitchFamily="18" charset="0"/>
              </a:rPr>
              <a:t>институције</a:t>
            </a:r>
          </a:p>
          <a:p>
            <a:pPr lvl="0"/>
            <a:r>
              <a:rPr lang="sr-Latn-RS" sz="2800" dirty="0">
                <a:effectLst/>
                <a:latin typeface="Times New Roman" pitchFamily="18" charset="0"/>
                <a:cs typeface="Times New Roman" pitchFamily="18" charset="0"/>
              </a:rPr>
              <a:t>ЈКП – задужене за издавање услова и сагласности</a:t>
            </a:r>
          </a:p>
          <a:p>
            <a:pPr lvl="0"/>
            <a:r>
              <a:rPr lang="sr-Latn-RS" sz="2800" dirty="0">
                <a:effectLst/>
                <a:latin typeface="Times New Roman" pitchFamily="18" charset="0"/>
                <a:cs typeface="Times New Roman" pitchFamily="18" charset="0"/>
              </a:rPr>
              <a:t>Пројектант</a:t>
            </a:r>
          </a:p>
          <a:p>
            <a:pPr lvl="0"/>
            <a:r>
              <a:rPr lang="sr-Latn-RS" sz="2800" dirty="0">
                <a:effectLst/>
                <a:latin typeface="Times New Roman" pitchFamily="18" charset="0"/>
                <a:cs typeface="Times New Roman" pitchFamily="18" charset="0"/>
              </a:rPr>
              <a:t>Техничка контрола</a:t>
            </a:r>
          </a:p>
          <a:p>
            <a:pPr lvl="0"/>
            <a:r>
              <a:rPr lang="sr-Latn-RS" sz="2800" dirty="0">
                <a:effectLst/>
                <a:latin typeface="Times New Roman" pitchFamily="18" charset="0"/>
                <a:cs typeface="Times New Roman" pitchFamily="18" charset="0"/>
              </a:rPr>
              <a:t>Извођач радова</a:t>
            </a:r>
          </a:p>
          <a:p>
            <a:pPr lvl="0"/>
            <a:r>
              <a:rPr lang="sr-Latn-RS" sz="2800" dirty="0">
                <a:effectLst/>
                <a:latin typeface="Times New Roman" pitchFamily="18" charset="0"/>
                <a:cs typeface="Times New Roman" pitchFamily="18" charset="0"/>
              </a:rPr>
              <a:t>Стручни надзор</a:t>
            </a:r>
          </a:p>
          <a:p>
            <a:pPr lvl="0"/>
            <a:r>
              <a:rPr lang="sr-Latn-RS" sz="2800" dirty="0">
                <a:effectLst/>
                <a:latin typeface="Times New Roman" pitchFamily="18" charset="0"/>
                <a:cs typeface="Times New Roman" pitchFamily="18" charset="0"/>
              </a:rPr>
              <a:t>Инспекцијске службе</a:t>
            </a:r>
          </a:p>
          <a:p>
            <a:pPr lvl="0"/>
            <a:r>
              <a:rPr lang="sr-Latn-RS" sz="2800" dirty="0">
                <a:effectLst/>
                <a:latin typeface="Times New Roman" pitchFamily="18" charset="0"/>
                <a:cs typeface="Times New Roman" pitchFamily="18" charset="0"/>
              </a:rPr>
              <a:t>Комисија за технички пријем  </a:t>
            </a:r>
          </a:p>
          <a:p>
            <a:endParaRPr lang="sr-Latn-RS" dirty="0">
              <a:latin typeface="Times New Roman" pitchFamily="18" charset="0"/>
              <a:cs typeface="Times New Roman" pitchFamily="18" charset="0"/>
            </a:endParaRPr>
          </a:p>
        </p:txBody>
      </p:sp>
    </p:spTree>
    <p:extLst>
      <p:ext uri="{BB962C8B-B14F-4D97-AF65-F5344CB8AC3E}">
        <p14:creationId xmlns:p14="http://schemas.microsoft.com/office/powerpoint/2010/main" val="11166019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b="1" dirty="0">
                <a:solidFill>
                  <a:srgbClr val="FFFF00"/>
                </a:solidFill>
                <a:effectLst/>
                <a:latin typeface="Times New Roman" pitchFamily="18" charset="0"/>
                <a:cs typeface="Times New Roman" pitchFamily="18" charset="0"/>
              </a:rPr>
              <a:t>Закон о </a:t>
            </a:r>
            <a:r>
              <a:rPr lang="ru-RU" b="1" dirty="0" smtClean="0">
                <a:solidFill>
                  <a:srgbClr val="FFFF00"/>
                </a:solidFill>
                <a:effectLst/>
                <a:latin typeface="Times New Roman" pitchFamily="18" charset="0"/>
                <a:cs typeface="Times New Roman" pitchFamily="18" charset="0"/>
              </a:rPr>
              <a:t>јавним набавкама</a:t>
            </a:r>
            <a:endParaRPr lang="sr-Latn-RS" dirty="0">
              <a:latin typeface="Times New Roman" pitchFamily="18" charset="0"/>
              <a:cs typeface="Times New Roman" pitchFamily="18" charset="0"/>
            </a:endParaRPr>
          </a:p>
        </p:txBody>
      </p:sp>
      <p:sp>
        <p:nvSpPr>
          <p:cNvPr id="3" name="Content Placeholder 2"/>
          <p:cNvSpPr>
            <a:spLocks noGrp="1"/>
          </p:cNvSpPr>
          <p:nvPr>
            <p:ph idx="1"/>
          </p:nvPr>
        </p:nvSpPr>
        <p:spPr>
          <a:xfrm>
            <a:off x="251520" y="1700808"/>
            <a:ext cx="8568952" cy="4752528"/>
          </a:xfrm>
        </p:spPr>
        <p:txBody>
          <a:bodyPr/>
          <a:lstStyle/>
          <a:p>
            <a:r>
              <a:rPr lang="sr-Cyrl-RS" dirty="0" smtClean="0">
                <a:latin typeface="Times New Roman" pitchFamily="18" charset="0"/>
                <a:cs typeface="Times New Roman" pitchFamily="18" charset="0"/>
              </a:rPr>
              <a:t>Уговор мора бити у сагласности са спроведеном процедуром јавних набавки</a:t>
            </a:r>
          </a:p>
          <a:p>
            <a:r>
              <a:rPr lang="sr-Cyrl-RS" dirty="0" smtClean="0">
                <a:solidFill>
                  <a:srgbClr val="FFFF00"/>
                </a:solidFill>
                <a:latin typeface="Times New Roman" pitchFamily="18" charset="0"/>
                <a:cs typeface="Times New Roman" pitchFamily="18" charset="0"/>
              </a:rPr>
              <a:t>Ангажовање</a:t>
            </a:r>
            <a:r>
              <a:rPr lang="sr-Latn-RS" dirty="0" smtClean="0">
                <a:solidFill>
                  <a:srgbClr val="FFFF00"/>
                </a:solidFill>
                <a:latin typeface="Times New Roman" pitchFamily="18" charset="0"/>
                <a:cs typeface="Times New Roman" pitchFamily="18" charset="0"/>
              </a:rPr>
              <a:t> </a:t>
            </a:r>
            <a:r>
              <a:rPr lang="sr-Cyrl-RS" dirty="0" smtClean="0">
                <a:solidFill>
                  <a:srgbClr val="FFFF00"/>
                </a:solidFill>
                <a:latin typeface="Times New Roman" pitchFamily="18" charset="0"/>
                <a:cs typeface="Times New Roman" pitchFamily="18" charset="0"/>
              </a:rPr>
              <a:t>стручног тима</a:t>
            </a:r>
            <a:endParaRPr lang="sr-Latn-RS" dirty="0" smtClean="0">
              <a:solidFill>
                <a:srgbClr val="FFFF00"/>
              </a:solidFill>
              <a:latin typeface="Times New Roman" pitchFamily="18" charset="0"/>
              <a:cs typeface="Times New Roman" pitchFamily="18" charset="0"/>
            </a:endParaRPr>
          </a:p>
          <a:p>
            <a:r>
              <a:rPr lang="sr-Cyrl-RS" dirty="0" smtClean="0">
                <a:solidFill>
                  <a:srgbClr val="FFFF00"/>
                </a:solidFill>
                <a:latin typeface="Times New Roman" pitchFamily="18" charset="0"/>
                <a:cs typeface="Times New Roman" pitchFamily="18" charset="0"/>
              </a:rPr>
              <a:t>Ангажовање подизвођача</a:t>
            </a:r>
          </a:p>
          <a:p>
            <a:r>
              <a:rPr lang="sr-Cyrl-RS" dirty="0" smtClean="0">
                <a:latin typeface="Times New Roman" pitchFamily="18" charset="0"/>
                <a:cs typeface="Times New Roman" pitchFamily="18" charset="0"/>
              </a:rPr>
              <a:t>Дефинише начин </a:t>
            </a:r>
            <a:r>
              <a:rPr lang="sr-Cyrl-RS" dirty="0" err="1" smtClean="0">
                <a:latin typeface="Times New Roman" pitchFamily="18" charset="0"/>
                <a:cs typeface="Times New Roman" pitchFamily="18" charset="0"/>
              </a:rPr>
              <a:t>преуговарања</a:t>
            </a:r>
            <a:endParaRPr lang="sr-Cyrl-RS" dirty="0" smtClean="0">
              <a:latin typeface="Times New Roman" pitchFamily="18" charset="0"/>
              <a:cs typeface="Times New Roman" pitchFamily="18" charset="0"/>
            </a:endParaRPr>
          </a:p>
          <a:p>
            <a:r>
              <a:rPr lang="sr-Cyrl-RS" dirty="0" smtClean="0">
                <a:latin typeface="Times New Roman" pitchFamily="18" charset="0"/>
                <a:cs typeface="Times New Roman" pitchFamily="18" charset="0"/>
              </a:rPr>
              <a:t>Продужење рока</a:t>
            </a:r>
          </a:p>
          <a:p>
            <a:r>
              <a:rPr lang="sr-Cyrl-RS" dirty="0" smtClean="0">
                <a:latin typeface="Times New Roman" pitchFamily="18" charset="0"/>
                <a:cs typeface="Times New Roman" pitchFamily="18" charset="0"/>
              </a:rPr>
              <a:t>Вишкове и </a:t>
            </a:r>
            <a:r>
              <a:rPr lang="sr-Cyrl-RS" dirty="0" err="1" smtClean="0">
                <a:latin typeface="Times New Roman" pitchFamily="18" charset="0"/>
                <a:cs typeface="Times New Roman" pitchFamily="18" charset="0"/>
              </a:rPr>
              <a:t>мањкове</a:t>
            </a:r>
            <a:r>
              <a:rPr lang="sr-Cyrl-RS" dirty="0" smtClean="0">
                <a:latin typeface="Times New Roman" pitchFamily="18" charset="0"/>
                <a:cs typeface="Times New Roman" pitchFamily="18" charset="0"/>
              </a:rPr>
              <a:t> радова</a:t>
            </a:r>
          </a:p>
          <a:p>
            <a:r>
              <a:rPr lang="sr-Cyrl-RS" dirty="0" smtClean="0">
                <a:latin typeface="Times New Roman" pitchFamily="18" charset="0"/>
                <a:cs typeface="Times New Roman" pitchFamily="18" charset="0"/>
              </a:rPr>
              <a:t>Накнадне и непредвиђене радове </a:t>
            </a:r>
            <a:endParaRPr lang="sr-Latn-RS" dirty="0">
              <a:latin typeface="Times New Roman" pitchFamily="18" charset="0"/>
              <a:cs typeface="Times New Roman" pitchFamily="18" charset="0"/>
            </a:endParaRPr>
          </a:p>
        </p:txBody>
      </p:sp>
    </p:spTree>
    <p:extLst>
      <p:ext uri="{BB962C8B-B14F-4D97-AF65-F5344CB8AC3E}">
        <p14:creationId xmlns:p14="http://schemas.microsoft.com/office/powerpoint/2010/main" val="16988389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31477"/>
            <a:ext cx="8640960" cy="720080"/>
          </a:xfrm>
        </p:spPr>
        <p:txBody>
          <a:bodyPr/>
          <a:lstStyle/>
          <a:p>
            <a:r>
              <a:rPr lang="sr-Cyrl-RS" dirty="0" smtClean="0">
                <a:solidFill>
                  <a:srgbClr val="FFFF00"/>
                </a:solidFill>
                <a:latin typeface="Times New Roman" pitchFamily="18" charset="0"/>
                <a:cs typeface="Times New Roman" pitchFamily="18" charset="0"/>
              </a:rPr>
              <a:t>ПОСЕБНЕ УЗАНСЕ О ГРАЂЕЊУ</a:t>
            </a:r>
            <a:endParaRPr lang="sr-Latn-RS" dirty="0">
              <a:solidFill>
                <a:srgbClr val="FFFF00"/>
              </a:solidFill>
              <a:latin typeface="Times New Roman" pitchFamily="18" charset="0"/>
              <a:cs typeface="Times New Roman" pitchFamily="18" charset="0"/>
            </a:endParaRPr>
          </a:p>
        </p:txBody>
      </p:sp>
      <p:sp>
        <p:nvSpPr>
          <p:cNvPr id="3" name="Content Placeholder 2"/>
          <p:cNvSpPr>
            <a:spLocks noGrp="1"/>
          </p:cNvSpPr>
          <p:nvPr>
            <p:ph idx="1"/>
          </p:nvPr>
        </p:nvSpPr>
        <p:spPr>
          <a:xfrm>
            <a:off x="0" y="764704"/>
            <a:ext cx="9144000" cy="5904656"/>
          </a:xfrm>
        </p:spPr>
        <p:txBody>
          <a:bodyPr/>
          <a:lstStyle/>
          <a:p>
            <a:r>
              <a:rPr lang="sr-Latn-RS" sz="2400" dirty="0">
                <a:effectLst/>
                <a:latin typeface="Times New Roman" pitchFamily="18" charset="0"/>
                <a:cs typeface="Times New Roman" pitchFamily="18" charset="0"/>
              </a:rPr>
              <a:t>Начело поштења и </a:t>
            </a:r>
            <a:r>
              <a:rPr lang="sr-Latn-RS" sz="2400" dirty="0" err="1" smtClean="0">
                <a:effectLst/>
                <a:latin typeface="Times New Roman" pitchFamily="18" charset="0"/>
                <a:cs typeface="Times New Roman" pitchFamily="18" charset="0"/>
              </a:rPr>
              <a:t>савесности</a:t>
            </a:r>
            <a:endParaRPr lang="sr-Latn-RS" sz="2400" dirty="0" smtClean="0">
              <a:effectLst/>
              <a:latin typeface="Times New Roman" pitchFamily="18" charset="0"/>
              <a:cs typeface="Times New Roman" pitchFamily="18" charset="0"/>
            </a:endParaRPr>
          </a:p>
          <a:p>
            <a:r>
              <a:rPr lang="sr-Latn-RS" sz="2400" dirty="0">
                <a:effectLst/>
                <a:latin typeface="Times New Roman" pitchFamily="18" charset="0"/>
                <a:cs typeface="Times New Roman" pitchFamily="18" charset="0"/>
              </a:rPr>
              <a:t>Испуњење обавеза (пажња доброг привредника). </a:t>
            </a:r>
          </a:p>
          <a:p>
            <a:r>
              <a:rPr lang="sr-Latn-RS" sz="2400" dirty="0" smtClean="0">
                <a:effectLst/>
                <a:latin typeface="Times New Roman" pitchFamily="18" charset="0"/>
                <a:cs typeface="Times New Roman" pitchFamily="18" charset="0"/>
              </a:rPr>
              <a:t>II </a:t>
            </a:r>
            <a:r>
              <a:rPr lang="sr-Latn-RS" sz="2400" dirty="0">
                <a:effectLst/>
                <a:latin typeface="Times New Roman" pitchFamily="18" charset="0"/>
                <a:cs typeface="Times New Roman" pitchFamily="18" charset="0"/>
              </a:rPr>
              <a:t>- САСТАВНИ ДЕЛОВИ УГОВОРА </a:t>
            </a:r>
          </a:p>
          <a:p>
            <a:r>
              <a:rPr lang="sr-Latn-RS" sz="2400" dirty="0">
                <a:effectLst/>
                <a:latin typeface="Times New Roman" pitchFamily="18" charset="0"/>
                <a:cs typeface="Times New Roman" pitchFamily="18" charset="0"/>
              </a:rPr>
              <a:t>III - ПРОУЧАВАЊЕ И ИЗМЕНА ТЕХНИЧКЕ ДОКУМЕНТАЦИЈЕ</a:t>
            </a:r>
          </a:p>
          <a:p>
            <a:r>
              <a:rPr lang="sr-Latn-RS" sz="2400" dirty="0">
                <a:effectLst/>
                <a:latin typeface="Times New Roman" pitchFamily="18" charset="0"/>
                <a:cs typeface="Times New Roman" pitchFamily="18" charset="0"/>
              </a:rPr>
              <a:t>IV - ОДСТУПАЊЕ ОД ПРЕДМЕТА УГОВОРА </a:t>
            </a:r>
          </a:p>
          <a:p>
            <a:r>
              <a:rPr lang="sr-Latn-RS" sz="2400" dirty="0">
                <a:effectLst/>
                <a:latin typeface="Times New Roman" pitchFamily="18" charset="0"/>
                <a:cs typeface="Times New Roman" pitchFamily="18" charset="0"/>
              </a:rPr>
              <a:t> V - ЦЕНЕ </a:t>
            </a:r>
            <a:endParaRPr lang="sr-Latn-RS" sz="2400" dirty="0" smtClean="0">
              <a:effectLst/>
              <a:latin typeface="Times New Roman" pitchFamily="18" charset="0"/>
              <a:cs typeface="Times New Roman" pitchFamily="18" charset="0"/>
            </a:endParaRPr>
          </a:p>
          <a:p>
            <a:r>
              <a:rPr lang="sr-Latn-RS" sz="2400" dirty="0">
                <a:effectLst/>
                <a:latin typeface="Times New Roman" pitchFamily="18" charset="0"/>
                <a:cs typeface="Times New Roman" pitchFamily="18" charset="0"/>
              </a:rPr>
              <a:t>VI - РОКОВИ ЗА ИЗВОЂЕЊЕ РАДОВА </a:t>
            </a:r>
            <a:endParaRPr lang="sr-Latn-RS" sz="2400" dirty="0" smtClean="0">
              <a:effectLst/>
              <a:latin typeface="Times New Roman" pitchFamily="18" charset="0"/>
              <a:cs typeface="Times New Roman" pitchFamily="18" charset="0"/>
            </a:endParaRPr>
          </a:p>
          <a:p>
            <a:r>
              <a:rPr lang="sr-Latn-RS" sz="2400" dirty="0">
                <a:effectLst/>
                <a:latin typeface="Times New Roman" pitchFamily="18" charset="0"/>
                <a:cs typeface="Times New Roman" pitchFamily="18" charset="0"/>
              </a:rPr>
              <a:t>VII - УВОЂЕЊЕ ИЗВОЂАЧА У ПОСАО </a:t>
            </a:r>
            <a:endParaRPr lang="sr-Latn-RS" sz="2400" dirty="0" smtClean="0">
              <a:effectLst/>
              <a:latin typeface="Times New Roman" pitchFamily="18" charset="0"/>
              <a:cs typeface="Times New Roman" pitchFamily="18" charset="0"/>
            </a:endParaRPr>
          </a:p>
          <a:p>
            <a:r>
              <a:rPr lang="sr-Latn-RS" sz="2400" dirty="0">
                <a:effectLst/>
                <a:latin typeface="Times New Roman" pitchFamily="18" charset="0"/>
                <a:cs typeface="Times New Roman" pitchFamily="18" charset="0"/>
              </a:rPr>
              <a:t>IX - УГОВОРНА КАЗНА </a:t>
            </a:r>
          </a:p>
          <a:p>
            <a:r>
              <a:rPr lang="sr-Latn-RS" sz="2400" dirty="0" smtClean="0">
                <a:effectLst/>
                <a:latin typeface="Times New Roman" pitchFamily="18" charset="0"/>
                <a:cs typeface="Times New Roman" pitchFamily="18" charset="0"/>
              </a:rPr>
              <a:t>X </a:t>
            </a:r>
            <a:r>
              <a:rPr lang="sr-Latn-RS" sz="2400" dirty="0">
                <a:effectLst/>
                <a:latin typeface="Times New Roman" pitchFamily="18" charset="0"/>
                <a:cs typeface="Times New Roman" pitchFamily="18" charset="0"/>
              </a:rPr>
              <a:t>- ПЛАЋАЊЕ </a:t>
            </a:r>
            <a:endParaRPr lang="sr-Latn-RS" sz="2400" dirty="0" smtClean="0">
              <a:effectLst/>
              <a:latin typeface="Times New Roman" pitchFamily="18" charset="0"/>
              <a:cs typeface="Times New Roman" pitchFamily="18" charset="0"/>
            </a:endParaRPr>
          </a:p>
          <a:p>
            <a:r>
              <a:rPr lang="sr-Latn-RS" sz="2400" dirty="0">
                <a:effectLst/>
                <a:latin typeface="Times New Roman" pitchFamily="18" charset="0"/>
                <a:cs typeface="Times New Roman" pitchFamily="18" charset="0"/>
              </a:rPr>
              <a:t>XI - ПРИВРЕМЕНО ОБУСТАВЉАЊЕ ИЗВОЂЕЊА </a:t>
            </a:r>
            <a:r>
              <a:rPr lang="sr-Latn-RS" sz="2400" dirty="0" smtClean="0">
                <a:effectLst/>
                <a:latin typeface="Times New Roman" pitchFamily="18" charset="0"/>
                <a:cs typeface="Times New Roman" pitchFamily="18" charset="0"/>
              </a:rPr>
              <a:t>РАДОВА</a:t>
            </a:r>
          </a:p>
          <a:p>
            <a:r>
              <a:rPr lang="sr-Latn-RS" sz="2400" dirty="0">
                <a:effectLst/>
                <a:latin typeface="Times New Roman" pitchFamily="18" charset="0"/>
                <a:cs typeface="Times New Roman" pitchFamily="18" charset="0"/>
              </a:rPr>
              <a:t>XII - КВАЛИТЕТ РАДОВА И МАТЕРИЈАЛА </a:t>
            </a:r>
          </a:p>
          <a:p>
            <a:r>
              <a:rPr lang="sr-Latn-RS" sz="2400" dirty="0">
                <a:effectLst/>
                <a:latin typeface="Times New Roman" pitchFamily="18" charset="0"/>
                <a:cs typeface="Times New Roman" pitchFamily="18" charset="0"/>
              </a:rPr>
              <a:t>XIII - ГАРАНЦИЈА ЗА КВАЛИТЕТ ИЗВЕДЕНИХ РАДОВА </a:t>
            </a:r>
          </a:p>
          <a:p>
            <a:r>
              <a:rPr lang="sr-Latn-RS" sz="2400" dirty="0" smtClean="0">
                <a:effectLst/>
                <a:latin typeface="Times New Roman" pitchFamily="18" charset="0"/>
                <a:cs typeface="Times New Roman" pitchFamily="18" charset="0"/>
              </a:rPr>
              <a:t> </a:t>
            </a:r>
            <a:endParaRPr lang="sr-Latn-RS" sz="2400" dirty="0">
              <a:effectLst/>
              <a:latin typeface="Times New Roman" pitchFamily="18" charset="0"/>
              <a:cs typeface="Times New Roman" pitchFamily="18" charset="0"/>
            </a:endParaRPr>
          </a:p>
          <a:p>
            <a:endParaRPr lang="sr-Latn-RS" sz="2400" dirty="0">
              <a:effectLst/>
              <a:latin typeface="Times New Roman" pitchFamily="18" charset="0"/>
              <a:cs typeface="Times New Roman" pitchFamily="18" charset="0"/>
            </a:endParaRPr>
          </a:p>
          <a:p>
            <a:endParaRPr lang="sr-Latn-RS" sz="2400" dirty="0" smtClean="0">
              <a:effectLst/>
              <a:latin typeface="Times New Roman" pitchFamily="18" charset="0"/>
              <a:cs typeface="Times New Roman" pitchFamily="18" charset="0"/>
            </a:endParaRPr>
          </a:p>
          <a:p>
            <a:endParaRPr lang="sr-Latn-RS" sz="2400" dirty="0">
              <a:effectLst/>
              <a:latin typeface="Times New Roman" pitchFamily="18" charset="0"/>
              <a:cs typeface="Times New Roman" pitchFamily="18" charset="0"/>
            </a:endParaRPr>
          </a:p>
          <a:p>
            <a:endParaRPr lang="sr-Latn-RS" sz="2400" b="1" dirty="0" smtClean="0">
              <a:effectLst/>
              <a:latin typeface="Times New Roman" pitchFamily="18" charset="0"/>
              <a:cs typeface="Times New Roman" pitchFamily="18" charset="0"/>
            </a:endParaRPr>
          </a:p>
          <a:p>
            <a:endParaRPr lang="sr-Latn-RS" sz="2400" dirty="0">
              <a:effectLst/>
              <a:latin typeface="Times New Roman" pitchFamily="18" charset="0"/>
              <a:cs typeface="Times New Roman" pitchFamily="18" charset="0"/>
            </a:endParaRPr>
          </a:p>
          <a:p>
            <a:endParaRPr lang="sr-Latn-RS" sz="2400" dirty="0">
              <a:effectLst/>
              <a:latin typeface="Times New Roman" pitchFamily="18" charset="0"/>
              <a:cs typeface="Times New Roman" pitchFamily="18" charset="0"/>
            </a:endParaRPr>
          </a:p>
          <a:p>
            <a:endParaRPr lang="sr-Latn-RS" dirty="0">
              <a:effectLst/>
              <a:latin typeface="Times New Roman" pitchFamily="18" charset="0"/>
              <a:cs typeface="Times New Roman" pitchFamily="18" charset="0"/>
            </a:endParaRPr>
          </a:p>
          <a:p>
            <a:endParaRPr lang="sr-Latn-RS" dirty="0">
              <a:latin typeface="Times New Roman" pitchFamily="18" charset="0"/>
              <a:cs typeface="Times New Roman" pitchFamily="18" charset="0"/>
            </a:endParaRPr>
          </a:p>
        </p:txBody>
      </p:sp>
    </p:spTree>
    <p:extLst>
      <p:ext uri="{BB962C8B-B14F-4D97-AF65-F5344CB8AC3E}">
        <p14:creationId xmlns:p14="http://schemas.microsoft.com/office/powerpoint/2010/main" val="28101498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6632"/>
            <a:ext cx="9036496" cy="864096"/>
          </a:xfrm>
        </p:spPr>
        <p:txBody>
          <a:bodyPr/>
          <a:lstStyle/>
          <a:p>
            <a:r>
              <a:rPr lang="sr-Cyrl-RS" dirty="0">
                <a:solidFill>
                  <a:srgbClr val="FFFF00"/>
                </a:solidFill>
                <a:latin typeface="Times New Roman" pitchFamily="18" charset="0"/>
                <a:cs typeface="Times New Roman" pitchFamily="18" charset="0"/>
              </a:rPr>
              <a:t>ПОСЕБНЕ УЗАНСЕ О ГРАЂЕЊУ</a:t>
            </a:r>
            <a:endParaRPr lang="sr-Latn-RS" dirty="0">
              <a:latin typeface="Times New Roman" pitchFamily="18" charset="0"/>
              <a:cs typeface="Times New Roman" pitchFamily="18" charset="0"/>
            </a:endParaRPr>
          </a:p>
        </p:txBody>
      </p:sp>
      <p:sp>
        <p:nvSpPr>
          <p:cNvPr id="3" name="Content Placeholder 2"/>
          <p:cNvSpPr>
            <a:spLocks noGrp="1"/>
          </p:cNvSpPr>
          <p:nvPr>
            <p:ph idx="1"/>
          </p:nvPr>
        </p:nvSpPr>
        <p:spPr>
          <a:xfrm>
            <a:off x="0" y="1196752"/>
            <a:ext cx="9144000" cy="5472608"/>
          </a:xfrm>
        </p:spPr>
        <p:txBody>
          <a:bodyPr/>
          <a:lstStyle/>
          <a:p>
            <a:r>
              <a:rPr lang="sr-Latn-RS" sz="2400" dirty="0" smtClean="0">
                <a:effectLst/>
                <a:latin typeface="Times New Roman" pitchFamily="18" charset="0"/>
                <a:cs typeface="Times New Roman" pitchFamily="18" charset="0"/>
              </a:rPr>
              <a:t>XIV </a:t>
            </a:r>
            <a:r>
              <a:rPr lang="sr-Latn-RS" sz="2400" dirty="0">
                <a:effectLst/>
                <a:latin typeface="Times New Roman" pitchFamily="18" charset="0"/>
                <a:cs typeface="Times New Roman" pitchFamily="18" charset="0"/>
              </a:rPr>
              <a:t>- МАТЕРИЈАЛ И ОПРЕМА КОЈЕ </a:t>
            </a:r>
            <a:r>
              <a:rPr lang="sr-Latn-RS" sz="2400" dirty="0" smtClean="0">
                <a:effectLst/>
                <a:latin typeface="Times New Roman" pitchFamily="18" charset="0"/>
                <a:cs typeface="Times New Roman" pitchFamily="18" charset="0"/>
              </a:rPr>
              <a:t>НАБАВЉА НАРУЧИЛАЦ </a:t>
            </a:r>
            <a:endParaRPr lang="sr-Latn-RS" sz="2400" dirty="0">
              <a:effectLst/>
              <a:latin typeface="Times New Roman" pitchFamily="18" charset="0"/>
              <a:cs typeface="Times New Roman" pitchFamily="18" charset="0"/>
            </a:endParaRPr>
          </a:p>
          <a:p>
            <a:r>
              <a:rPr lang="sr-Latn-RS" sz="2400" dirty="0">
                <a:effectLst/>
                <a:latin typeface="Times New Roman" pitchFamily="18" charset="0"/>
                <a:cs typeface="Times New Roman" pitchFamily="18" charset="0"/>
              </a:rPr>
              <a:t>XVI - СНОШЕЊЕ РИЗИКА </a:t>
            </a:r>
          </a:p>
          <a:p>
            <a:r>
              <a:rPr lang="sr-Latn-RS" sz="2400" dirty="0">
                <a:effectLst/>
                <a:latin typeface="Times New Roman" pitchFamily="18" charset="0"/>
                <a:cs typeface="Times New Roman" pitchFamily="18" charset="0"/>
              </a:rPr>
              <a:t>XVII - СТРУЧНИ НАДЗОР НАРУЧИОЦА </a:t>
            </a:r>
          </a:p>
          <a:p>
            <a:r>
              <a:rPr lang="sr-Latn-RS" sz="2400" dirty="0">
                <a:effectLst/>
                <a:latin typeface="Times New Roman" pitchFamily="18" charset="0"/>
                <a:cs typeface="Times New Roman" pitchFamily="18" charset="0"/>
              </a:rPr>
              <a:t>XVIII - ОДГОВОРНОСТ ИЗВОЂАЧА ЗА СТАБИЛНОСТ И СИГУРНОСТ ОБЈЕКТА </a:t>
            </a:r>
            <a:endParaRPr lang="sr-Latn-RS" sz="2400" dirty="0" smtClean="0">
              <a:effectLst/>
              <a:latin typeface="Times New Roman" pitchFamily="18" charset="0"/>
              <a:cs typeface="Times New Roman" pitchFamily="18" charset="0"/>
            </a:endParaRPr>
          </a:p>
          <a:p>
            <a:r>
              <a:rPr lang="sr-Latn-RS" sz="2400" dirty="0">
                <a:effectLst/>
                <a:latin typeface="Times New Roman" pitchFamily="18" charset="0"/>
                <a:cs typeface="Times New Roman" pitchFamily="18" charset="0"/>
              </a:rPr>
              <a:t>XIX - МЕРЕ СИГУРНОСТИ </a:t>
            </a:r>
          </a:p>
          <a:p>
            <a:r>
              <a:rPr lang="sr-Latn-RS" sz="2400" dirty="0">
                <a:effectLst/>
                <a:latin typeface="Times New Roman" pitchFamily="18" charset="0"/>
                <a:cs typeface="Times New Roman" pitchFamily="18" charset="0"/>
              </a:rPr>
              <a:t>XX - ОБЕЗБЕЂЕЊЕ И ЧУВАЊЕ ГРАДИЛИШТА </a:t>
            </a:r>
            <a:endParaRPr lang="sr-Latn-RS" sz="2400" dirty="0" smtClean="0">
              <a:effectLst/>
              <a:latin typeface="Times New Roman" pitchFamily="18" charset="0"/>
              <a:cs typeface="Times New Roman" pitchFamily="18" charset="0"/>
            </a:endParaRPr>
          </a:p>
          <a:p>
            <a:r>
              <a:rPr lang="sr-Latn-RS" sz="2400" dirty="0">
                <a:effectLst/>
                <a:latin typeface="Times New Roman" pitchFamily="18" charset="0"/>
                <a:cs typeface="Times New Roman" pitchFamily="18" charset="0"/>
              </a:rPr>
              <a:t>XXI - ПРИМОПРЕДАЈА ИЗВЕДЕНИХ РАДОВА </a:t>
            </a:r>
          </a:p>
          <a:p>
            <a:r>
              <a:rPr lang="sr-Latn-RS" sz="2400" dirty="0" smtClean="0">
                <a:effectLst/>
                <a:latin typeface="Times New Roman" pitchFamily="18" charset="0"/>
                <a:cs typeface="Times New Roman" pitchFamily="18" charset="0"/>
              </a:rPr>
              <a:t>XXII </a:t>
            </a:r>
            <a:r>
              <a:rPr lang="sr-Latn-RS" sz="2400" dirty="0">
                <a:effectLst/>
                <a:latin typeface="Times New Roman" pitchFamily="18" charset="0"/>
                <a:cs typeface="Times New Roman" pitchFamily="18" charset="0"/>
              </a:rPr>
              <a:t>- КОНАЧАН ОБРАЧУН </a:t>
            </a:r>
          </a:p>
          <a:p>
            <a:r>
              <a:rPr lang="sr-Latn-RS" sz="2400" dirty="0">
                <a:effectLst/>
                <a:latin typeface="Times New Roman" pitchFamily="18" charset="0"/>
                <a:cs typeface="Times New Roman" pitchFamily="18" charset="0"/>
              </a:rPr>
              <a:t>XXIII - ПОСЛЕДИЦЕ РАСКИДАЊА УГОВОРА </a:t>
            </a:r>
          </a:p>
          <a:p>
            <a:r>
              <a:rPr lang="sr-Latn-RS" sz="2400" dirty="0">
                <a:effectLst/>
                <a:latin typeface="Times New Roman" pitchFamily="18" charset="0"/>
                <a:cs typeface="Times New Roman" pitchFamily="18" charset="0"/>
              </a:rPr>
              <a:t>XXIV - УРЕЂЕЊЕ ГРАДИЛИШТА </a:t>
            </a:r>
          </a:p>
          <a:p>
            <a:r>
              <a:rPr lang="sr-Latn-RS" sz="2400" dirty="0">
                <a:effectLst/>
                <a:latin typeface="Times New Roman" pitchFamily="18" charset="0"/>
                <a:cs typeface="Times New Roman" pitchFamily="18" charset="0"/>
              </a:rPr>
              <a:t>XXV - ЗАВРШНА ОДРЕДБА </a:t>
            </a:r>
          </a:p>
          <a:p>
            <a:endParaRPr lang="sr-Latn-RS" dirty="0">
              <a:latin typeface="Times New Roman" pitchFamily="18" charset="0"/>
              <a:cs typeface="Times New Roman" pitchFamily="18" charset="0"/>
            </a:endParaRPr>
          </a:p>
        </p:txBody>
      </p:sp>
    </p:spTree>
    <p:extLst>
      <p:ext uri="{BB962C8B-B14F-4D97-AF65-F5344CB8AC3E}">
        <p14:creationId xmlns:p14="http://schemas.microsoft.com/office/powerpoint/2010/main" val="30316552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95938" name="Rectangle 2"/>
          <p:cNvSpPr>
            <a:spLocks noGrp="1" noChangeArrowheads="1"/>
          </p:cNvSpPr>
          <p:nvPr>
            <p:ph type="title"/>
          </p:nvPr>
        </p:nvSpPr>
        <p:spPr>
          <a:xfrm>
            <a:off x="152400" y="228600"/>
            <a:ext cx="8991600" cy="609600"/>
          </a:xfrm>
        </p:spPr>
        <p:txBody>
          <a:bodyPr>
            <a:normAutofit fontScale="90000"/>
          </a:bodyPr>
          <a:lstStyle/>
          <a:p>
            <a:r>
              <a:rPr lang="ru-RU" sz="3600" b="1" dirty="0">
                <a:solidFill>
                  <a:srgbClr val="FFFF00"/>
                </a:solidFill>
                <a:latin typeface="Times New Roman" pitchFamily="18" charset="0"/>
                <a:cs typeface="Times New Roman" pitchFamily="18" charset="0"/>
              </a:rPr>
              <a:t>Општи и Посебни услови уговора</a:t>
            </a:r>
            <a:endParaRPr lang="en-US" sz="2800" b="1" dirty="0">
              <a:solidFill>
                <a:srgbClr val="FFFF00"/>
              </a:solidFill>
              <a:latin typeface="Times New Roman" pitchFamily="18" charset="0"/>
              <a:cs typeface="Times New Roman" pitchFamily="18" charset="0"/>
            </a:endParaRPr>
          </a:p>
        </p:txBody>
      </p:sp>
      <p:sp>
        <p:nvSpPr>
          <p:cNvPr id="295939" name="Rectangle 3"/>
          <p:cNvSpPr>
            <a:spLocks noGrp="1" noChangeArrowheads="1"/>
          </p:cNvSpPr>
          <p:nvPr>
            <p:ph idx="1"/>
          </p:nvPr>
        </p:nvSpPr>
        <p:spPr>
          <a:xfrm>
            <a:off x="395536" y="1196752"/>
            <a:ext cx="8435280" cy="5369768"/>
          </a:xfrm>
        </p:spPr>
        <p:txBody>
          <a:bodyPr/>
          <a:lstStyle/>
          <a:p>
            <a:pPr algn="just">
              <a:lnSpc>
                <a:spcPct val="80000"/>
              </a:lnSpc>
              <a:spcBef>
                <a:spcPct val="30000"/>
              </a:spcBef>
            </a:pPr>
            <a:r>
              <a:rPr lang="ru-RU" sz="2800" dirty="0" smtClean="0">
                <a:solidFill>
                  <a:srgbClr val="FFFF00"/>
                </a:solidFill>
                <a:latin typeface="Times New Roman" pitchFamily="18" charset="0"/>
                <a:cs typeface="Times New Roman" pitchFamily="18" charset="0"/>
              </a:rPr>
              <a:t>Општи </a:t>
            </a:r>
            <a:r>
              <a:rPr lang="ru-RU" sz="2800" dirty="0">
                <a:solidFill>
                  <a:srgbClr val="FFFF00"/>
                </a:solidFill>
                <a:latin typeface="Times New Roman" pitchFamily="18" charset="0"/>
                <a:cs typeface="Times New Roman" pitchFamily="18" charset="0"/>
              </a:rPr>
              <a:t>услови </a:t>
            </a:r>
            <a:r>
              <a:rPr lang="ru-RU" sz="2800" dirty="0">
                <a:latin typeface="Times New Roman" pitchFamily="18" charset="0"/>
                <a:cs typeface="Times New Roman" pitchFamily="18" charset="0"/>
              </a:rPr>
              <a:t>уговора се састоје од 66 – 69 чланова који се групишу у следеће целине</a:t>
            </a:r>
            <a:r>
              <a:rPr lang="ru-RU" sz="2800" dirty="0" smtClean="0">
                <a:latin typeface="Times New Roman" pitchFamily="18" charset="0"/>
                <a:cs typeface="Times New Roman" pitchFamily="18" charset="0"/>
              </a:rPr>
              <a:t>:</a:t>
            </a:r>
          </a:p>
          <a:p>
            <a:pPr algn="just">
              <a:lnSpc>
                <a:spcPct val="80000"/>
              </a:lnSpc>
              <a:spcBef>
                <a:spcPct val="30000"/>
              </a:spcBef>
            </a:pPr>
            <a:endParaRPr lang="sl-SI" sz="1800" b="1" dirty="0">
              <a:latin typeface="Times New Roman" pitchFamily="18" charset="0"/>
              <a:cs typeface="Times New Roman" pitchFamily="18" charset="0"/>
            </a:endParaRPr>
          </a:p>
          <a:p>
            <a:pPr lvl="1"/>
            <a:r>
              <a:rPr lang="en-US" sz="2400" dirty="0">
                <a:effectLst/>
                <a:latin typeface="Times New Roman" pitchFamily="18" charset="0"/>
                <a:cs typeface="Times New Roman" pitchFamily="18" charset="0"/>
              </a:rPr>
              <a:t>УВОДНЕ ОДРЕДБ</a:t>
            </a:r>
            <a:r>
              <a:rPr lang="sl-SI" sz="2400" dirty="0">
                <a:effectLst/>
                <a:latin typeface="Times New Roman" pitchFamily="18" charset="0"/>
                <a:cs typeface="Times New Roman" pitchFamily="18" charset="0"/>
              </a:rPr>
              <a:t>Е</a:t>
            </a:r>
            <a:endParaRPr lang="sr-Latn-RS" sz="2400" dirty="0">
              <a:effectLst/>
              <a:latin typeface="Times New Roman" pitchFamily="18" charset="0"/>
              <a:cs typeface="Times New Roman" pitchFamily="18" charset="0"/>
            </a:endParaRPr>
          </a:p>
          <a:p>
            <a:pPr lvl="1"/>
            <a:r>
              <a:rPr lang="en-GB" sz="2400" dirty="0">
                <a:effectLst/>
                <a:latin typeface="Times New Roman" pitchFamily="18" charset="0"/>
                <a:cs typeface="Times New Roman" pitchFamily="18" charset="0"/>
              </a:rPr>
              <a:t>ОБАВЕЗЕ </a:t>
            </a:r>
            <a:r>
              <a:rPr lang="sl-SI" sz="2400" dirty="0">
                <a:effectLst/>
                <a:latin typeface="Times New Roman" pitchFamily="18" charset="0"/>
                <a:cs typeface="Times New Roman" pitchFamily="18" charset="0"/>
              </a:rPr>
              <a:t>ОВЛАШЋЕНОГ УГОВАРАЧА</a:t>
            </a:r>
            <a:endParaRPr lang="sr-Latn-RS" sz="2400" dirty="0">
              <a:effectLst/>
              <a:latin typeface="Times New Roman" pitchFamily="18" charset="0"/>
              <a:cs typeface="Times New Roman" pitchFamily="18" charset="0"/>
            </a:endParaRPr>
          </a:p>
          <a:p>
            <a:pPr lvl="1"/>
            <a:r>
              <a:rPr lang="en-GB" sz="2400" dirty="0">
                <a:effectLst/>
                <a:latin typeface="Times New Roman" pitchFamily="18" charset="0"/>
                <a:cs typeface="Times New Roman" pitchFamily="18" charset="0"/>
              </a:rPr>
              <a:t>ОБАВЕЗЕ ИЗВОЂАЧА </a:t>
            </a:r>
            <a:endParaRPr lang="sr-Latn-RS" sz="2400" dirty="0">
              <a:effectLst/>
              <a:latin typeface="Times New Roman" pitchFamily="18" charset="0"/>
              <a:cs typeface="Times New Roman" pitchFamily="18" charset="0"/>
            </a:endParaRPr>
          </a:p>
          <a:p>
            <a:pPr lvl="1"/>
            <a:r>
              <a:rPr lang="en-GB" sz="2400" dirty="0">
                <a:effectLst/>
                <a:latin typeface="Times New Roman" pitchFamily="18" charset="0"/>
                <a:cs typeface="Times New Roman" pitchFamily="18" charset="0"/>
              </a:rPr>
              <a:t>ПОЧЕТАК ИЗВОЂЕЊА И ОДЛАГАЊЕ </a:t>
            </a:r>
            <a:endParaRPr lang="sr-Latn-RS" sz="2400" dirty="0">
              <a:effectLst/>
              <a:latin typeface="Times New Roman" pitchFamily="18" charset="0"/>
              <a:cs typeface="Times New Roman" pitchFamily="18" charset="0"/>
            </a:endParaRPr>
          </a:p>
          <a:p>
            <a:pPr lvl="1"/>
            <a:r>
              <a:rPr lang="en-GB" sz="2400" dirty="0">
                <a:effectLst/>
                <a:latin typeface="Times New Roman" pitchFamily="18" charset="0"/>
                <a:cs typeface="Times New Roman" pitchFamily="18" charset="0"/>
              </a:rPr>
              <a:t>МАТЕРИЈАЛИ И ИЗРАДА </a:t>
            </a:r>
            <a:endParaRPr lang="sr-Latn-RS" sz="2400" dirty="0">
              <a:effectLst/>
              <a:latin typeface="Times New Roman" pitchFamily="18" charset="0"/>
              <a:cs typeface="Times New Roman" pitchFamily="18" charset="0"/>
            </a:endParaRPr>
          </a:p>
          <a:p>
            <a:pPr lvl="1"/>
            <a:r>
              <a:rPr lang="en-GB" sz="2400" dirty="0">
                <a:effectLst/>
                <a:latin typeface="Times New Roman" pitchFamily="18" charset="0"/>
                <a:cs typeface="Times New Roman" pitchFamily="18" charset="0"/>
              </a:rPr>
              <a:t>ПЛАЋАЊА </a:t>
            </a:r>
            <a:endParaRPr lang="sr-Latn-RS" sz="2400" dirty="0">
              <a:effectLst/>
              <a:latin typeface="Times New Roman" pitchFamily="18" charset="0"/>
              <a:cs typeface="Times New Roman" pitchFamily="18" charset="0"/>
            </a:endParaRPr>
          </a:p>
          <a:p>
            <a:pPr lvl="1"/>
            <a:r>
              <a:rPr lang="en-GB" sz="2400" dirty="0">
                <a:effectLst/>
                <a:latin typeface="Times New Roman" pitchFamily="18" charset="0"/>
                <a:cs typeface="Times New Roman" pitchFamily="18" charset="0"/>
              </a:rPr>
              <a:t>ПРИЈЕМ </a:t>
            </a:r>
            <a:r>
              <a:rPr lang="sl-SI" sz="2400" dirty="0">
                <a:effectLst/>
                <a:latin typeface="Times New Roman" pitchFamily="18" charset="0"/>
                <a:cs typeface="Times New Roman" pitchFamily="18" charset="0"/>
              </a:rPr>
              <a:t>РАДОВА </a:t>
            </a:r>
            <a:r>
              <a:rPr lang="en-GB" sz="2400" dirty="0">
                <a:effectLst/>
                <a:latin typeface="Times New Roman" pitchFamily="18" charset="0"/>
                <a:cs typeface="Times New Roman" pitchFamily="18" charset="0"/>
              </a:rPr>
              <a:t>И ОДРЖАВАЊЕ </a:t>
            </a:r>
            <a:endParaRPr lang="sr-Latn-RS" sz="2400" dirty="0">
              <a:effectLst/>
              <a:latin typeface="Times New Roman" pitchFamily="18" charset="0"/>
              <a:cs typeface="Times New Roman" pitchFamily="18" charset="0"/>
            </a:endParaRPr>
          </a:p>
          <a:p>
            <a:pPr lvl="1"/>
            <a:r>
              <a:rPr lang="en-GB" sz="2400" dirty="0">
                <a:effectLst/>
                <a:latin typeface="Times New Roman" pitchFamily="18" charset="0"/>
                <a:cs typeface="Times New Roman" pitchFamily="18" charset="0"/>
              </a:rPr>
              <a:t>НЕИСПУЊЕЊЕ И </a:t>
            </a:r>
            <a:r>
              <a:rPr lang="sl-SI" sz="2400" dirty="0">
                <a:effectLst/>
                <a:latin typeface="Times New Roman" pitchFamily="18" charset="0"/>
                <a:cs typeface="Times New Roman" pitchFamily="18" charset="0"/>
              </a:rPr>
              <a:t>РАСКИД </a:t>
            </a:r>
            <a:r>
              <a:rPr lang="en-GB" sz="2400" dirty="0">
                <a:effectLst/>
                <a:latin typeface="Times New Roman" pitchFamily="18" charset="0"/>
                <a:cs typeface="Times New Roman" pitchFamily="18" charset="0"/>
              </a:rPr>
              <a:t>УГОВОРА </a:t>
            </a:r>
            <a:endParaRPr lang="sr-Latn-RS" sz="2400" dirty="0">
              <a:effectLst/>
              <a:latin typeface="Times New Roman" pitchFamily="18" charset="0"/>
              <a:cs typeface="Times New Roman" pitchFamily="18" charset="0"/>
            </a:endParaRPr>
          </a:p>
          <a:p>
            <a:pPr lvl="1"/>
            <a:r>
              <a:rPr lang="sl-SI" sz="2400" dirty="0">
                <a:effectLst/>
                <a:latin typeface="Times New Roman" pitchFamily="18" charset="0"/>
                <a:cs typeface="Times New Roman" pitchFamily="18" charset="0"/>
              </a:rPr>
              <a:t>РЕШАВАЊЕ (</a:t>
            </a:r>
            <a:r>
              <a:rPr lang="en-GB" sz="2400" dirty="0">
                <a:effectLst/>
                <a:latin typeface="Times New Roman" pitchFamily="18" charset="0"/>
                <a:cs typeface="Times New Roman" pitchFamily="18" charset="0"/>
              </a:rPr>
              <a:t>ПОРАВНАЊЕ</a:t>
            </a:r>
            <a:r>
              <a:rPr lang="sl-SI" sz="2400" dirty="0">
                <a:effectLst/>
                <a:latin typeface="Times New Roman" pitchFamily="18" charset="0"/>
                <a:cs typeface="Times New Roman" pitchFamily="18" charset="0"/>
              </a:rPr>
              <a:t>) </a:t>
            </a:r>
            <a:r>
              <a:rPr lang="en-GB" sz="2400" dirty="0">
                <a:effectLst/>
                <a:latin typeface="Times New Roman" pitchFamily="18" charset="0"/>
                <a:cs typeface="Times New Roman" pitchFamily="18" charset="0"/>
              </a:rPr>
              <a:t>СПОРОВА </a:t>
            </a:r>
            <a:endParaRPr lang="sr-Latn-RS" sz="2400" dirty="0">
              <a:effectLst/>
              <a:latin typeface="Times New Roman" pitchFamily="18" charset="0"/>
              <a:cs typeface="Times New Roman" pitchFamily="18" charset="0"/>
            </a:endParaRPr>
          </a:p>
          <a:p>
            <a:pPr lvl="1"/>
            <a:r>
              <a:rPr lang="en-GB" sz="2400" dirty="0">
                <a:effectLst/>
                <a:latin typeface="Times New Roman" pitchFamily="18" charset="0"/>
                <a:cs typeface="Times New Roman" pitchFamily="18" charset="0"/>
              </a:rPr>
              <a:t>ЕТИЧКЕ КЛАУЗУЛЕ </a:t>
            </a:r>
            <a:endParaRPr lang="sr-Latn-RS" sz="2400" dirty="0">
              <a:effectLst/>
              <a:latin typeface="Times New Roman" pitchFamily="18" charset="0"/>
              <a:cs typeface="Times New Roman" pitchFamily="18" charset="0"/>
            </a:endParaRPr>
          </a:p>
        </p:txBody>
      </p:sp>
      <p:sp>
        <p:nvSpPr>
          <p:cNvPr id="5" name="Slide Number Placeholder 5"/>
          <p:cNvSpPr>
            <a:spLocks noGrp="1"/>
          </p:cNvSpPr>
          <p:nvPr>
            <p:ph type="sldNum" sz="quarter" idx="12"/>
          </p:nvPr>
        </p:nvSpPr>
        <p:spPr/>
        <p:txBody>
          <a:bodyPr/>
          <a:lstStyle/>
          <a:p>
            <a:fld id="{21675198-FA31-41FE-A13C-3FBBD88B5B7D}" type="slidenum">
              <a:rPr lang="en-US"/>
              <a:pPr/>
              <a:t>15</a:t>
            </a:fld>
            <a:endParaRPr lang="en-US"/>
          </a:p>
        </p:txBody>
      </p:sp>
    </p:spTree>
    <p:extLst>
      <p:ext uri="{BB962C8B-B14F-4D97-AF65-F5344CB8AC3E}">
        <p14:creationId xmlns:p14="http://schemas.microsoft.com/office/powerpoint/2010/main" val="432780779"/>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b="1" dirty="0">
                <a:solidFill>
                  <a:srgbClr val="FFFF00"/>
                </a:solidFill>
                <a:latin typeface="Times New Roman" pitchFamily="18" charset="0"/>
                <a:cs typeface="Times New Roman" pitchFamily="18" charset="0"/>
              </a:rPr>
              <a:t>Посебни услови </a:t>
            </a:r>
            <a:r>
              <a:rPr lang="sr-Cyrl-RS" b="1" dirty="0" smtClean="0">
                <a:solidFill>
                  <a:srgbClr val="FFFF00"/>
                </a:solidFill>
                <a:latin typeface="Times New Roman" pitchFamily="18" charset="0"/>
                <a:cs typeface="Times New Roman" pitchFamily="18" charset="0"/>
              </a:rPr>
              <a:t>уговарања</a:t>
            </a:r>
            <a:endParaRPr lang="sr-Latn-RS" dirty="0">
              <a:latin typeface="Times New Roman" pitchFamily="18" charset="0"/>
              <a:cs typeface="Times New Roman" pitchFamily="18" charset="0"/>
            </a:endParaRPr>
          </a:p>
        </p:txBody>
      </p:sp>
      <p:sp>
        <p:nvSpPr>
          <p:cNvPr id="3" name="Content Placeholder 2"/>
          <p:cNvSpPr>
            <a:spLocks noGrp="1"/>
          </p:cNvSpPr>
          <p:nvPr>
            <p:ph idx="1"/>
          </p:nvPr>
        </p:nvSpPr>
        <p:spPr>
          <a:xfrm>
            <a:off x="467544" y="1988840"/>
            <a:ext cx="8229600" cy="4114800"/>
          </a:xfrm>
        </p:spPr>
        <p:txBody>
          <a:bodyPr/>
          <a:lstStyle/>
          <a:p>
            <a:pPr marL="0" lvl="0" indent="0">
              <a:buNone/>
            </a:pPr>
            <a:r>
              <a:rPr lang="sr-Latn-RS" sz="2800" dirty="0">
                <a:solidFill>
                  <a:srgbClr val="FFFF00"/>
                </a:solidFill>
                <a:effectLst/>
                <a:latin typeface="Times New Roman" pitchFamily="18" charset="0"/>
                <a:cs typeface="Times New Roman" pitchFamily="18" charset="0"/>
              </a:rPr>
              <a:t>Посебни услови </a:t>
            </a:r>
            <a:r>
              <a:rPr lang="sr-Latn-RS" sz="2800" dirty="0">
                <a:effectLst/>
                <a:latin typeface="Times New Roman" pitchFamily="18" charset="0"/>
                <a:cs typeface="Times New Roman" pitchFamily="18" charset="0"/>
              </a:rPr>
              <a:t>се одређују за сваки пројекат посебно и односе са на</a:t>
            </a:r>
            <a:r>
              <a:rPr lang="sr-Latn-RS" sz="2800" dirty="0" smtClean="0">
                <a:effectLst/>
                <a:latin typeface="Times New Roman" pitchFamily="18" charset="0"/>
                <a:cs typeface="Times New Roman" pitchFamily="18" charset="0"/>
              </a:rPr>
              <a:t>:</a:t>
            </a:r>
            <a:endParaRPr lang="sr-Cyrl-RS" sz="2800" dirty="0" smtClean="0">
              <a:effectLst/>
              <a:latin typeface="Times New Roman" pitchFamily="18" charset="0"/>
              <a:cs typeface="Times New Roman" pitchFamily="18" charset="0"/>
            </a:endParaRPr>
          </a:p>
          <a:p>
            <a:pPr marL="0" lvl="0" indent="0">
              <a:buNone/>
            </a:pPr>
            <a:endParaRPr lang="sr-Latn-RS" sz="2800" dirty="0">
              <a:effectLst/>
              <a:latin typeface="Times New Roman" pitchFamily="18" charset="0"/>
              <a:cs typeface="Times New Roman" pitchFamily="18" charset="0"/>
            </a:endParaRPr>
          </a:p>
          <a:p>
            <a:pPr lvl="0"/>
            <a:r>
              <a:rPr lang="sr-Latn-RS" sz="2800" dirty="0">
                <a:effectLst/>
                <a:latin typeface="Times New Roman" pitchFamily="18" charset="0"/>
                <a:cs typeface="Times New Roman" pitchFamily="18" charset="0"/>
              </a:rPr>
              <a:t>Начин извођења радова</a:t>
            </a:r>
          </a:p>
          <a:p>
            <a:pPr lvl="0"/>
            <a:r>
              <a:rPr lang="sr-Latn-RS" sz="2800" dirty="0">
                <a:effectLst/>
                <a:latin typeface="Times New Roman" pitchFamily="18" charset="0"/>
                <a:cs typeface="Times New Roman" pitchFamily="18" charset="0"/>
              </a:rPr>
              <a:t>Начин плаћања</a:t>
            </a:r>
          </a:p>
          <a:p>
            <a:pPr lvl="0"/>
            <a:r>
              <a:rPr lang="sr-Latn-RS" sz="2800" dirty="0">
                <a:effectLst/>
                <a:latin typeface="Times New Roman" pitchFamily="18" charset="0"/>
                <a:cs typeface="Times New Roman" pitchFamily="18" charset="0"/>
              </a:rPr>
              <a:t>Захтеване гаранције</a:t>
            </a:r>
          </a:p>
        </p:txBody>
      </p:sp>
    </p:spTree>
    <p:extLst>
      <p:ext uri="{BB962C8B-B14F-4D97-AF65-F5344CB8AC3E}">
        <p14:creationId xmlns:p14="http://schemas.microsoft.com/office/powerpoint/2010/main" val="30823414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63170" name="Rectangle 2"/>
          <p:cNvSpPr>
            <a:spLocks noGrp="1" noChangeArrowheads="1"/>
          </p:cNvSpPr>
          <p:nvPr>
            <p:ph type="title"/>
          </p:nvPr>
        </p:nvSpPr>
        <p:spPr>
          <a:xfrm>
            <a:off x="152400" y="228600"/>
            <a:ext cx="8991600" cy="609600"/>
          </a:xfrm>
        </p:spPr>
        <p:txBody>
          <a:bodyPr>
            <a:normAutofit fontScale="90000"/>
          </a:bodyPr>
          <a:lstStyle/>
          <a:p>
            <a:r>
              <a:rPr lang="sr-Cyrl-RS" sz="3600" b="1" dirty="0" smtClean="0">
                <a:solidFill>
                  <a:srgbClr val="FFFF00"/>
                </a:solidFill>
                <a:latin typeface="Times New Roman" pitchFamily="18" charset="0"/>
                <a:cs typeface="Times New Roman" pitchFamily="18" charset="0"/>
              </a:rPr>
              <a:t>ОСНОВНЕ ОДРЕДБЕ УГОВОРА</a:t>
            </a:r>
            <a:endParaRPr lang="en-US" sz="3200" b="1" dirty="0">
              <a:solidFill>
                <a:srgbClr val="FFFF00"/>
              </a:solidFill>
              <a:latin typeface="Times New Roman" pitchFamily="18" charset="0"/>
              <a:cs typeface="Times New Roman" pitchFamily="18" charset="0"/>
            </a:endParaRPr>
          </a:p>
        </p:txBody>
      </p:sp>
      <p:sp>
        <p:nvSpPr>
          <p:cNvPr id="263171" name="Rectangle 3"/>
          <p:cNvSpPr>
            <a:spLocks noGrp="1" noChangeArrowheads="1"/>
          </p:cNvSpPr>
          <p:nvPr>
            <p:ph idx="1"/>
          </p:nvPr>
        </p:nvSpPr>
        <p:spPr>
          <a:xfrm>
            <a:off x="11435" y="908720"/>
            <a:ext cx="8737029" cy="5949280"/>
          </a:xfrm>
        </p:spPr>
        <p:txBody>
          <a:bodyPr/>
          <a:lstStyle/>
          <a:p>
            <a:pPr algn="just">
              <a:lnSpc>
                <a:spcPct val="80000"/>
              </a:lnSpc>
              <a:spcBef>
                <a:spcPct val="30000"/>
              </a:spcBef>
            </a:pPr>
            <a:r>
              <a:rPr lang="sr-Cyrl-RS" sz="3600" b="1" i="1" dirty="0" smtClean="0">
                <a:solidFill>
                  <a:srgbClr val="FFFF00"/>
                </a:solidFill>
                <a:latin typeface="Times New Roman" pitchFamily="18" charset="0"/>
                <a:cs typeface="Times New Roman" pitchFamily="18" charset="0"/>
              </a:rPr>
              <a:t>Уговорени радови</a:t>
            </a:r>
          </a:p>
          <a:p>
            <a:pPr lvl="0"/>
            <a:r>
              <a:rPr lang="sr-Latn-RS" sz="2400" b="1" i="1" dirty="0">
                <a:solidFill>
                  <a:srgbClr val="FFFF00"/>
                </a:solidFill>
                <a:effectLst/>
              </a:rPr>
              <a:t>Накнадни радови - Радови који се изводе по налогу инвеститора</a:t>
            </a:r>
            <a:r>
              <a:rPr lang="sr-Latn-RS" sz="2400" b="1" dirty="0">
                <a:solidFill>
                  <a:srgbClr val="FFFF00"/>
                </a:solidFill>
                <a:effectLst/>
              </a:rPr>
              <a:t> </a:t>
            </a:r>
            <a:r>
              <a:rPr lang="sr-Cyrl-RS" sz="2400" b="1" dirty="0" smtClean="0">
                <a:solidFill>
                  <a:srgbClr val="FFFF00"/>
                </a:solidFill>
                <a:effectLst/>
              </a:rPr>
              <a:t> </a:t>
            </a:r>
            <a:r>
              <a:rPr lang="sr-Latn-RS" sz="2000" dirty="0" smtClean="0">
                <a:effectLst/>
              </a:rPr>
              <a:t>У </a:t>
            </a:r>
            <a:r>
              <a:rPr lang="sr-Latn-RS" sz="2000" dirty="0">
                <a:effectLst/>
              </a:rPr>
              <a:t>ове радове спадају радови који нису уговорени, а инвеститор из неких разлога жели да буду изведени. </a:t>
            </a:r>
          </a:p>
          <a:p>
            <a:pPr lvl="0"/>
            <a:r>
              <a:rPr lang="sr-Latn-RS" sz="2400" b="1" i="1" dirty="0">
                <a:solidFill>
                  <a:srgbClr val="FFFF00"/>
                </a:solidFill>
                <a:effectLst/>
              </a:rPr>
              <a:t>Непредвиђени радови</a:t>
            </a:r>
            <a:r>
              <a:rPr lang="sr-Latn-RS" sz="2400" dirty="0">
                <a:solidFill>
                  <a:srgbClr val="FFFF00"/>
                </a:solidFill>
                <a:effectLst/>
              </a:rPr>
              <a:t> </a:t>
            </a:r>
            <a:r>
              <a:rPr lang="sr-Latn-RS" sz="2000" dirty="0">
                <a:effectLst/>
              </a:rPr>
              <a:t>су радови који нису предвиђени пројектом, а морају да се изведу да би објекат могао да функционише. Код уговарања по м</a:t>
            </a:r>
            <a:r>
              <a:rPr lang="sr-Latn-RS" sz="2000" baseline="30000" dirty="0">
                <a:effectLst/>
              </a:rPr>
              <a:t>2</a:t>
            </a:r>
            <a:r>
              <a:rPr lang="sr-Latn-RS" sz="2000" dirty="0">
                <a:effectLst/>
              </a:rPr>
              <a:t> могу се урачунати у уговорену цену, а код уговарања по јединици мере мора да се установи механизам одређивања њихове цене на исти начин као и код накнадних радова и вишкова радова. </a:t>
            </a:r>
          </a:p>
          <a:p>
            <a:pPr lvl="0"/>
            <a:r>
              <a:rPr lang="sr-Latn-RS" sz="2400" b="1" i="1" dirty="0">
                <a:solidFill>
                  <a:srgbClr val="FFFF00"/>
                </a:solidFill>
                <a:effectLst/>
              </a:rPr>
              <a:t>Вишак (Мањак) радова</a:t>
            </a:r>
            <a:r>
              <a:rPr lang="sr-Latn-RS" sz="2400" dirty="0">
                <a:solidFill>
                  <a:srgbClr val="FFFF00"/>
                </a:solidFill>
                <a:effectLst/>
              </a:rPr>
              <a:t> </a:t>
            </a:r>
            <a:r>
              <a:rPr lang="sl-SI" sz="2000" dirty="0">
                <a:effectLst/>
              </a:rPr>
              <a:t>- </a:t>
            </a:r>
            <a:r>
              <a:rPr lang="sr-Latn-RS" sz="2000" dirty="0">
                <a:effectLst/>
              </a:rPr>
              <a:t>Из дефиниције уговарања по м</a:t>
            </a:r>
            <a:r>
              <a:rPr lang="sr-Latn-RS" sz="2000" baseline="30000" dirty="0">
                <a:effectLst/>
              </a:rPr>
              <a:t>2</a:t>
            </a:r>
            <a:r>
              <a:rPr lang="sr-Latn-RS" sz="2000" dirty="0">
                <a:effectLst/>
              </a:rPr>
              <a:t> изграђене површине, ови радови могу да се јаве у облику </a:t>
            </a:r>
            <a:r>
              <a:rPr lang="sr-Latn-RS" sz="2000" dirty="0">
                <a:solidFill>
                  <a:srgbClr val="FFFF00"/>
                </a:solidFill>
                <a:effectLst/>
              </a:rPr>
              <a:t>више изграђене површине </a:t>
            </a:r>
            <a:r>
              <a:rPr lang="sr-Latn-RS" sz="2000" dirty="0">
                <a:effectLst/>
              </a:rPr>
              <a:t>него што је пројектовано. Код уговарања по јединици мере уграђеног материјала постоји могућност да се код појединих позиција тендера, из разних разлога, евидентира више уграђеног материјала него што је уговорено. Уговором се дефинише вишак количине која се плаћа по уговореној цени. </a:t>
            </a:r>
          </a:p>
        </p:txBody>
      </p:sp>
      <p:sp>
        <p:nvSpPr>
          <p:cNvPr id="5" name="Slide Number Placeholder 5"/>
          <p:cNvSpPr>
            <a:spLocks noGrp="1"/>
          </p:cNvSpPr>
          <p:nvPr>
            <p:ph type="sldNum" sz="quarter" idx="12"/>
          </p:nvPr>
        </p:nvSpPr>
        <p:spPr/>
        <p:txBody>
          <a:bodyPr/>
          <a:lstStyle/>
          <a:p>
            <a:fld id="{B44B4988-6025-4E74-8636-C21E74BD3F3D}" type="slidenum">
              <a:rPr lang="en-US"/>
              <a:pPr/>
              <a:t>17</a:t>
            </a:fld>
            <a:endParaRPr lang="en-US" dirty="0"/>
          </a:p>
        </p:txBody>
      </p:sp>
    </p:spTree>
    <p:extLst>
      <p:ext uri="{BB962C8B-B14F-4D97-AF65-F5344CB8AC3E}">
        <p14:creationId xmlns:p14="http://schemas.microsoft.com/office/powerpoint/2010/main" val="3760007162"/>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1371600"/>
          </a:xfrm>
        </p:spPr>
        <p:txBody>
          <a:bodyPr/>
          <a:lstStyle/>
          <a:p>
            <a:r>
              <a:rPr lang="sr-Latn-RS" sz="3600" b="1" dirty="0">
                <a:solidFill>
                  <a:srgbClr val="FFFF00"/>
                </a:solidFill>
                <a:effectLst/>
              </a:rPr>
              <a:t>НАЧИНИ УГОВАРАЊА У НАШОЈ </a:t>
            </a:r>
            <a:r>
              <a:rPr lang="sr-Latn-RS" sz="3600" b="1" dirty="0" smtClean="0">
                <a:solidFill>
                  <a:srgbClr val="FFFF00"/>
                </a:solidFill>
                <a:effectLst/>
              </a:rPr>
              <a:t>ПРАКСИ</a:t>
            </a:r>
            <a:endParaRPr lang="sr-Latn-RS" sz="3600" dirty="0">
              <a:solidFill>
                <a:srgbClr val="FFFF00"/>
              </a:solidFill>
            </a:endParaRPr>
          </a:p>
        </p:txBody>
      </p:sp>
      <p:sp>
        <p:nvSpPr>
          <p:cNvPr id="3" name="Content Placeholder 2"/>
          <p:cNvSpPr>
            <a:spLocks noGrp="1"/>
          </p:cNvSpPr>
          <p:nvPr>
            <p:ph idx="1"/>
          </p:nvPr>
        </p:nvSpPr>
        <p:spPr>
          <a:xfrm>
            <a:off x="179512" y="1981200"/>
            <a:ext cx="8712968" cy="4114800"/>
          </a:xfrm>
        </p:spPr>
        <p:txBody>
          <a:bodyPr/>
          <a:lstStyle/>
          <a:p>
            <a:pPr lvl="0"/>
            <a:r>
              <a:rPr lang="sr-Latn-RS" sz="3600" dirty="0">
                <a:effectLst/>
              </a:rPr>
              <a:t>по јединици мере уграђеног материјала </a:t>
            </a:r>
          </a:p>
          <a:p>
            <a:pPr lvl="0"/>
            <a:r>
              <a:rPr lang="sr-Latn-RS" sz="3600" dirty="0">
                <a:effectLst/>
              </a:rPr>
              <a:t>по м</a:t>
            </a:r>
            <a:r>
              <a:rPr lang="sr-Latn-RS" sz="3600" baseline="30000" dirty="0">
                <a:effectLst/>
              </a:rPr>
              <a:t>2</a:t>
            </a:r>
            <a:r>
              <a:rPr lang="sr-Latn-RS" sz="3600" dirty="0">
                <a:effectLst/>
              </a:rPr>
              <a:t> изграђеног простора </a:t>
            </a:r>
          </a:p>
          <a:p>
            <a:pPr lvl="0"/>
            <a:r>
              <a:rPr lang="sr-Latn-RS" sz="3600" dirty="0">
                <a:effectLst/>
              </a:rPr>
              <a:t>по систему ''кључ у руке'' </a:t>
            </a:r>
          </a:p>
          <a:p>
            <a:pPr lvl="0"/>
            <a:r>
              <a:rPr lang="sr-Latn-RS" sz="3600" dirty="0">
                <a:effectLst/>
              </a:rPr>
              <a:t>парцијално уговарање </a:t>
            </a:r>
          </a:p>
          <a:p>
            <a:pPr marL="0" indent="0">
              <a:buNone/>
            </a:pPr>
            <a:endParaRPr lang="sr-Latn-RS" dirty="0"/>
          </a:p>
        </p:txBody>
      </p:sp>
    </p:spTree>
    <p:extLst>
      <p:ext uri="{BB962C8B-B14F-4D97-AF65-F5344CB8AC3E}">
        <p14:creationId xmlns:p14="http://schemas.microsoft.com/office/powerpoint/2010/main" val="2639008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152400" y="228600"/>
            <a:ext cx="8991600" cy="609600"/>
          </a:xfrm>
        </p:spPr>
        <p:txBody>
          <a:bodyPr>
            <a:normAutofit fontScale="90000"/>
          </a:bodyPr>
          <a:lstStyle/>
          <a:p>
            <a:r>
              <a:rPr lang="sr-Cyrl-RS" sz="3600" b="1" dirty="0">
                <a:solidFill>
                  <a:srgbClr val="FFFF00"/>
                </a:solidFill>
                <a:latin typeface="Times New Roman" pitchFamily="18" charset="0"/>
                <a:cs typeface="Times New Roman" pitchFamily="18" charset="0"/>
              </a:rPr>
              <a:t>ОСНОВНЕ ОДРЕДБЕ УГОВОРА</a:t>
            </a:r>
            <a:endParaRPr lang="en-US" sz="3200" b="1" dirty="0">
              <a:solidFill>
                <a:srgbClr val="FFFF00"/>
              </a:solidFill>
              <a:latin typeface="Times New Roman" pitchFamily="18" charset="0"/>
              <a:cs typeface="Times New Roman" pitchFamily="18" charset="0"/>
            </a:endParaRPr>
          </a:p>
        </p:txBody>
      </p:sp>
      <p:sp>
        <p:nvSpPr>
          <p:cNvPr id="308227" name="Rectangle 3"/>
          <p:cNvSpPr>
            <a:spLocks noGrp="1" noChangeArrowheads="1"/>
          </p:cNvSpPr>
          <p:nvPr>
            <p:ph idx="1"/>
          </p:nvPr>
        </p:nvSpPr>
        <p:spPr>
          <a:xfrm>
            <a:off x="259904" y="1052736"/>
            <a:ext cx="8884096" cy="5562600"/>
          </a:xfrm>
        </p:spPr>
        <p:txBody>
          <a:bodyPr/>
          <a:lstStyle/>
          <a:p>
            <a:pPr lvl="0"/>
            <a:r>
              <a:rPr lang="sr-Latn-RS" b="1" i="1" dirty="0">
                <a:solidFill>
                  <a:srgbClr val="FFFF00"/>
                </a:solidFill>
                <a:effectLst/>
              </a:rPr>
              <a:t>Цена</a:t>
            </a:r>
            <a:r>
              <a:rPr lang="sr-Latn-RS" sz="3600" b="1" dirty="0">
                <a:effectLst/>
              </a:rPr>
              <a:t> </a:t>
            </a:r>
            <a:r>
              <a:rPr lang="sr-Cyrl-RS" sz="3600" b="1" dirty="0" smtClean="0">
                <a:effectLst/>
              </a:rPr>
              <a:t>- </a:t>
            </a:r>
            <a:r>
              <a:rPr lang="sr-Latn-RS" sz="2800" dirty="0" smtClean="0">
                <a:effectLst/>
              </a:rPr>
              <a:t>која </a:t>
            </a:r>
            <a:r>
              <a:rPr lang="sr-Latn-RS" sz="2800" dirty="0">
                <a:effectLst/>
              </a:rPr>
              <a:t>се уговори резултат је </a:t>
            </a:r>
            <a:r>
              <a:rPr lang="sr-Latn-RS" sz="2800" dirty="0" err="1">
                <a:effectLst/>
              </a:rPr>
              <a:t>ревидоване</a:t>
            </a:r>
            <a:r>
              <a:rPr lang="sr-Latn-RS" sz="2800" dirty="0">
                <a:effectLst/>
              </a:rPr>
              <a:t> и усвојене цене из понуде извођача, било да је понуда усвојена на лицитацији или директном погодбом.</a:t>
            </a:r>
          </a:p>
          <a:p>
            <a:pPr lvl="0"/>
            <a:r>
              <a:rPr lang="sr-Latn-RS" b="1" i="1" dirty="0">
                <a:solidFill>
                  <a:srgbClr val="FFFF00"/>
                </a:solidFill>
                <a:effectLst/>
              </a:rPr>
              <a:t>Базни датум </a:t>
            </a:r>
            <a:r>
              <a:rPr lang="sr-Latn-RS" sz="2800" b="1" i="1" dirty="0">
                <a:effectLst/>
              </a:rPr>
              <a:t>- </a:t>
            </a:r>
            <a:r>
              <a:rPr lang="sr-Latn-RS" sz="2800" dirty="0">
                <a:effectLst/>
              </a:rPr>
              <a:t>датум формирања уговорене цене </a:t>
            </a:r>
          </a:p>
          <a:p>
            <a:pPr lvl="0"/>
            <a:r>
              <a:rPr lang="sr-Latn-RS" b="1" i="1" dirty="0">
                <a:solidFill>
                  <a:srgbClr val="FFFF00"/>
                </a:solidFill>
                <a:effectLst/>
              </a:rPr>
              <a:t>Ревалоризација цене </a:t>
            </a:r>
            <a:r>
              <a:rPr lang="sr-Latn-RS" sz="2800" b="1" i="1" dirty="0">
                <a:effectLst/>
              </a:rPr>
              <a:t>- </a:t>
            </a:r>
            <a:r>
              <a:rPr lang="sr-Latn-RS" sz="2800" dirty="0">
                <a:effectLst/>
              </a:rPr>
              <a:t>разлика у цени </a:t>
            </a:r>
          </a:p>
          <a:p>
            <a:pPr lvl="0"/>
            <a:r>
              <a:rPr lang="sr-Latn-RS" b="1" i="1" dirty="0">
                <a:solidFill>
                  <a:srgbClr val="FFFF00"/>
                </a:solidFill>
                <a:effectLst/>
              </a:rPr>
              <a:t>Начин исплате извршених радова </a:t>
            </a:r>
            <a:r>
              <a:rPr lang="sr-Cyrl-RS" b="1" i="1" dirty="0" smtClean="0">
                <a:solidFill>
                  <a:srgbClr val="FFFF00"/>
                </a:solidFill>
                <a:effectLst/>
              </a:rPr>
              <a:t>- </a:t>
            </a:r>
            <a:r>
              <a:rPr lang="sr-Latn-RS" sz="2800" dirty="0" smtClean="0">
                <a:effectLst/>
              </a:rPr>
              <a:t>по </a:t>
            </a:r>
            <a:r>
              <a:rPr lang="sr-Latn-RS" sz="2800" dirty="0">
                <a:effectLst/>
              </a:rPr>
              <a:t>јединици </a:t>
            </a:r>
            <a:r>
              <a:rPr lang="sr-Latn-RS" sz="2800" dirty="0" smtClean="0">
                <a:effectLst/>
              </a:rPr>
              <a:t>мере</a:t>
            </a:r>
            <a:r>
              <a:rPr lang="sr-Cyrl-RS" sz="2800" dirty="0" smtClean="0">
                <a:effectLst/>
              </a:rPr>
              <a:t> (количине из грађевинске књиге), </a:t>
            </a:r>
            <a:r>
              <a:rPr lang="sr-Latn-RS" sz="2800" dirty="0" smtClean="0">
                <a:effectLst/>
              </a:rPr>
              <a:t>на </a:t>
            </a:r>
            <a:r>
              <a:rPr lang="sr-Latn-RS" sz="2800" dirty="0">
                <a:effectLst/>
              </a:rPr>
              <a:t>основу матрице </a:t>
            </a:r>
            <a:r>
              <a:rPr lang="sr-Latn-RS" sz="2800" dirty="0" smtClean="0">
                <a:effectLst/>
              </a:rPr>
              <a:t>наплате</a:t>
            </a:r>
            <a:r>
              <a:rPr lang="sr-Cyrl-RS" sz="2800" dirty="0" smtClean="0">
                <a:effectLst/>
              </a:rPr>
              <a:t> (кључ у руке)</a:t>
            </a:r>
            <a:r>
              <a:rPr lang="sr-Latn-RS" sz="2800" dirty="0" smtClean="0">
                <a:effectLst/>
              </a:rPr>
              <a:t>. </a:t>
            </a:r>
            <a:endParaRPr lang="sr-Latn-RS" sz="3600" dirty="0">
              <a:effectLst/>
            </a:endParaRPr>
          </a:p>
        </p:txBody>
      </p:sp>
      <p:sp>
        <p:nvSpPr>
          <p:cNvPr id="5" name="Slide Number Placeholder 5"/>
          <p:cNvSpPr>
            <a:spLocks noGrp="1"/>
          </p:cNvSpPr>
          <p:nvPr>
            <p:ph type="sldNum" sz="quarter" idx="12"/>
          </p:nvPr>
        </p:nvSpPr>
        <p:spPr/>
        <p:txBody>
          <a:bodyPr/>
          <a:lstStyle/>
          <a:p>
            <a:fld id="{00A1BF4E-A9F2-44F4-BE89-32AE528EC1D0}" type="slidenum">
              <a:rPr lang="en-US"/>
              <a:pPr/>
              <a:t>19</a:t>
            </a:fld>
            <a:endParaRPr lang="en-US"/>
          </a:p>
        </p:txBody>
      </p:sp>
    </p:spTree>
    <p:extLst>
      <p:ext uri="{BB962C8B-B14F-4D97-AF65-F5344CB8AC3E}">
        <p14:creationId xmlns:p14="http://schemas.microsoft.com/office/powerpoint/2010/main" val="864547566"/>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887760"/>
          </a:xfrm>
        </p:spPr>
        <p:txBody>
          <a:bodyPr/>
          <a:lstStyle/>
          <a:p>
            <a:r>
              <a:rPr lang="sr-Cyrl-RS" dirty="0" smtClean="0">
                <a:solidFill>
                  <a:srgbClr val="FFFF00"/>
                </a:solidFill>
                <a:latin typeface="Times New Roman" pitchFamily="18" charset="0"/>
                <a:cs typeface="Times New Roman" pitchFamily="18" charset="0"/>
              </a:rPr>
              <a:t>УГОВОР </a:t>
            </a:r>
            <a:r>
              <a:rPr lang="sr-Cyrl-RS" dirty="0">
                <a:solidFill>
                  <a:srgbClr val="FFFF00"/>
                </a:solidFill>
                <a:latin typeface="Times New Roman" pitchFamily="18" charset="0"/>
                <a:cs typeface="Times New Roman" pitchFamily="18" charset="0"/>
              </a:rPr>
              <a:t>О ГРАЂЕЊУ</a:t>
            </a:r>
            <a:endParaRPr lang="sr-Latn-RS" dirty="0"/>
          </a:p>
        </p:txBody>
      </p:sp>
      <p:sp>
        <p:nvSpPr>
          <p:cNvPr id="3" name="Content Placeholder 2"/>
          <p:cNvSpPr>
            <a:spLocks noGrp="1"/>
          </p:cNvSpPr>
          <p:nvPr>
            <p:ph idx="1"/>
          </p:nvPr>
        </p:nvSpPr>
        <p:spPr>
          <a:xfrm>
            <a:off x="323528" y="1556792"/>
            <a:ext cx="8712968" cy="5112568"/>
          </a:xfrm>
        </p:spPr>
        <p:txBody>
          <a:bodyPr/>
          <a:lstStyle/>
          <a:p>
            <a:pPr lvl="0"/>
            <a:r>
              <a:rPr lang="sr-Latn-RS" sz="2800" dirty="0">
                <a:solidFill>
                  <a:srgbClr val="FFFF00"/>
                </a:solidFill>
                <a:effectLst/>
              </a:rPr>
              <a:t>Уговарање је кључна активност </a:t>
            </a:r>
            <a:r>
              <a:rPr lang="sr-Latn-RS" sz="2800" dirty="0">
                <a:effectLst/>
              </a:rPr>
              <a:t>у процесу реализације пројеката у грађевинарству. </a:t>
            </a:r>
            <a:endParaRPr lang="sr-Latn-RS" sz="2800" dirty="0" smtClean="0">
              <a:effectLst/>
            </a:endParaRPr>
          </a:p>
          <a:p>
            <a:pPr marL="0" lvl="0" indent="0">
              <a:buNone/>
            </a:pPr>
            <a:endParaRPr lang="sr-Latn-RS" sz="2800" dirty="0">
              <a:effectLst/>
            </a:endParaRPr>
          </a:p>
          <a:p>
            <a:pPr lvl="0"/>
            <a:r>
              <a:rPr lang="sr-Latn-RS" sz="2800" dirty="0">
                <a:effectLst/>
              </a:rPr>
              <a:t>Ако се уговор </a:t>
            </a:r>
            <a:r>
              <a:rPr lang="sr-Latn-RS" sz="2800" dirty="0">
                <a:solidFill>
                  <a:srgbClr val="FFFF00"/>
                </a:solidFill>
                <a:effectLst/>
              </a:rPr>
              <a:t>добро осмисли и сачини</a:t>
            </a:r>
            <a:r>
              <a:rPr lang="sr-Latn-RS" sz="2800" dirty="0">
                <a:effectLst/>
              </a:rPr>
              <a:t>, мала је вероватноћа да ће доћи до конфликата и недоумица, између уговарача/учесника у послу, о надлежностима и обавезама </a:t>
            </a:r>
          </a:p>
          <a:p>
            <a:pPr marL="0" indent="0">
              <a:buNone/>
            </a:pPr>
            <a:endParaRPr lang="sr-Latn-RS" dirty="0"/>
          </a:p>
        </p:txBody>
      </p:sp>
    </p:spTree>
    <p:extLst>
      <p:ext uri="{BB962C8B-B14F-4D97-AF65-F5344CB8AC3E}">
        <p14:creationId xmlns:p14="http://schemas.microsoft.com/office/powerpoint/2010/main" val="39810369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59768"/>
          </a:xfrm>
        </p:spPr>
        <p:txBody>
          <a:bodyPr/>
          <a:lstStyle/>
          <a:p>
            <a:r>
              <a:rPr lang="sr-Cyrl-RS" sz="3200" b="1" dirty="0">
                <a:solidFill>
                  <a:srgbClr val="FFFF00"/>
                </a:solidFill>
                <a:latin typeface="Times New Roman" pitchFamily="18" charset="0"/>
                <a:cs typeface="Times New Roman" pitchFamily="18" charset="0"/>
              </a:rPr>
              <a:t>ОСНОВНЕ ОДРЕДБЕ УГОВОРА</a:t>
            </a:r>
            <a:endParaRPr lang="sr-Latn-RS" sz="3200" dirty="0">
              <a:latin typeface="Times New Roman" pitchFamily="18" charset="0"/>
              <a:cs typeface="Times New Roman" pitchFamily="18" charset="0"/>
            </a:endParaRPr>
          </a:p>
        </p:txBody>
      </p:sp>
      <p:sp>
        <p:nvSpPr>
          <p:cNvPr id="3" name="Content Placeholder 2"/>
          <p:cNvSpPr>
            <a:spLocks noGrp="1"/>
          </p:cNvSpPr>
          <p:nvPr>
            <p:ph idx="1"/>
          </p:nvPr>
        </p:nvSpPr>
        <p:spPr>
          <a:xfrm>
            <a:off x="395536" y="1628800"/>
            <a:ext cx="8280920" cy="4824536"/>
          </a:xfrm>
        </p:spPr>
        <p:txBody>
          <a:bodyPr/>
          <a:lstStyle/>
          <a:p>
            <a:pPr lvl="0"/>
            <a:r>
              <a:rPr lang="ru-RU" sz="4000" b="1" i="1" dirty="0">
                <a:solidFill>
                  <a:srgbClr val="FFFF00"/>
                </a:solidFill>
                <a:latin typeface="Times New Roman" pitchFamily="18" charset="0"/>
                <a:cs typeface="Times New Roman" pitchFamily="18" charset="0"/>
              </a:rPr>
              <a:t>Рокови извођења радова и начин продужења </a:t>
            </a:r>
            <a:r>
              <a:rPr lang="ru-RU" sz="4000" b="1" i="1" dirty="0" smtClean="0">
                <a:solidFill>
                  <a:srgbClr val="FFFF00"/>
                </a:solidFill>
                <a:latin typeface="Times New Roman" pitchFamily="18" charset="0"/>
                <a:cs typeface="Times New Roman" pitchFamily="18" charset="0"/>
              </a:rPr>
              <a:t>рокова </a:t>
            </a:r>
            <a:r>
              <a:rPr lang="sr-Latn-CS" sz="4000" b="1" i="1" dirty="0" smtClean="0">
                <a:latin typeface="Times New Roman" pitchFamily="18" charset="0"/>
                <a:cs typeface="Times New Roman" pitchFamily="18" charset="0"/>
              </a:rPr>
              <a:t>-</a:t>
            </a:r>
            <a:r>
              <a:rPr lang="sr-Latn-CS" sz="3600" b="1" i="1" dirty="0" smtClean="0">
                <a:latin typeface="Times New Roman" pitchFamily="18" charset="0"/>
                <a:cs typeface="Times New Roman" pitchFamily="18" charset="0"/>
              </a:rPr>
              <a:t> </a:t>
            </a:r>
            <a:r>
              <a:rPr lang="ru-RU" dirty="0" smtClean="0">
                <a:effectLst/>
              </a:rPr>
              <a:t>За </a:t>
            </a:r>
            <a:r>
              <a:rPr lang="ru-RU" dirty="0">
                <a:effectLst/>
              </a:rPr>
              <a:t>кашњење у односу на уговорени рок завршетка радова могу се уговорити </a:t>
            </a:r>
            <a:r>
              <a:rPr lang="ru-RU" dirty="0">
                <a:solidFill>
                  <a:srgbClr val="FFFF00"/>
                </a:solidFill>
                <a:effectLst/>
              </a:rPr>
              <a:t>пенали</a:t>
            </a:r>
            <a:r>
              <a:rPr lang="ru-RU" dirty="0">
                <a:effectLst/>
              </a:rPr>
              <a:t>, које извођач плаћа инвеститору, а за испуњење уговора односно завршетак радова пре уговореног рока,  могу се уговорити </a:t>
            </a:r>
            <a:r>
              <a:rPr lang="ru-RU" dirty="0">
                <a:solidFill>
                  <a:srgbClr val="FFFF00"/>
                </a:solidFill>
                <a:effectLst/>
              </a:rPr>
              <a:t>премије</a:t>
            </a:r>
            <a:r>
              <a:rPr lang="ru-RU" dirty="0">
                <a:effectLst/>
              </a:rPr>
              <a:t> које инвеститор плаћа извођачу </a:t>
            </a:r>
            <a:endParaRPr lang="sr-Latn-RS" dirty="0">
              <a:effectLst/>
            </a:endParaRPr>
          </a:p>
          <a:p>
            <a:pPr marL="0" indent="0">
              <a:buNone/>
            </a:pPr>
            <a:endParaRPr lang="sl-SI" b="1" i="1" dirty="0">
              <a:latin typeface="Times New Roman" pitchFamily="18" charset="0"/>
              <a:cs typeface="Times New Roman" pitchFamily="18" charset="0"/>
            </a:endParaRPr>
          </a:p>
          <a:p>
            <a:endParaRPr lang="sr-Latn-RS" dirty="0">
              <a:latin typeface="Times New Roman" pitchFamily="18" charset="0"/>
              <a:cs typeface="Times New Roman" pitchFamily="18" charset="0"/>
            </a:endParaRPr>
          </a:p>
        </p:txBody>
      </p:sp>
    </p:spTree>
    <p:extLst>
      <p:ext uri="{BB962C8B-B14F-4D97-AF65-F5344CB8AC3E}">
        <p14:creationId xmlns:p14="http://schemas.microsoft.com/office/powerpoint/2010/main" val="31343566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64194" name="Rectangle 2"/>
          <p:cNvSpPr>
            <a:spLocks noGrp="1" noChangeArrowheads="1"/>
          </p:cNvSpPr>
          <p:nvPr>
            <p:ph type="title"/>
          </p:nvPr>
        </p:nvSpPr>
        <p:spPr>
          <a:xfrm>
            <a:off x="152400" y="228600"/>
            <a:ext cx="8991600" cy="609600"/>
          </a:xfrm>
        </p:spPr>
        <p:txBody>
          <a:bodyPr>
            <a:normAutofit fontScale="90000"/>
          </a:bodyPr>
          <a:lstStyle/>
          <a:p>
            <a:r>
              <a:rPr lang="sr-Cyrl-RS" sz="3600" b="1" dirty="0">
                <a:solidFill>
                  <a:srgbClr val="FFFF00"/>
                </a:solidFill>
                <a:latin typeface="Times New Roman" pitchFamily="18" charset="0"/>
                <a:cs typeface="Times New Roman" pitchFamily="18" charset="0"/>
              </a:rPr>
              <a:t>ОСНОВНЕ ОДРЕДБЕ УГОВОРА</a:t>
            </a:r>
            <a:endParaRPr lang="en-US" sz="3200" b="1" dirty="0">
              <a:solidFill>
                <a:srgbClr val="FFFF00"/>
              </a:solidFill>
              <a:latin typeface="Times New Roman" pitchFamily="18" charset="0"/>
              <a:cs typeface="Times New Roman" pitchFamily="18" charset="0"/>
            </a:endParaRPr>
          </a:p>
        </p:txBody>
      </p:sp>
      <p:sp>
        <p:nvSpPr>
          <p:cNvPr id="264195" name="Rectangle 3"/>
          <p:cNvSpPr>
            <a:spLocks noGrp="1" noChangeArrowheads="1"/>
          </p:cNvSpPr>
          <p:nvPr>
            <p:ph idx="1"/>
          </p:nvPr>
        </p:nvSpPr>
        <p:spPr>
          <a:xfrm>
            <a:off x="152400" y="1196752"/>
            <a:ext cx="8686800" cy="5184576"/>
          </a:xfrm>
        </p:spPr>
        <p:txBody>
          <a:bodyPr/>
          <a:lstStyle/>
          <a:p>
            <a:pPr marL="0" indent="0" algn="just">
              <a:spcBef>
                <a:spcPct val="30000"/>
              </a:spcBef>
              <a:buNone/>
            </a:pPr>
            <a:r>
              <a:rPr lang="ru-RU" dirty="0" smtClean="0">
                <a:effectLst/>
                <a:latin typeface="Times New Roman" pitchFamily="18" charset="0"/>
                <a:cs typeface="Times New Roman" pitchFamily="18" charset="0"/>
              </a:rPr>
              <a:t>Осим </a:t>
            </a:r>
            <a:r>
              <a:rPr lang="ru-RU" dirty="0">
                <a:effectLst/>
                <a:latin typeface="Times New Roman" pitchFamily="18" charset="0"/>
                <a:cs typeface="Times New Roman" pitchFamily="18" charset="0"/>
              </a:rPr>
              <a:t>наведених основних одредби уговарања, уговарају се и: </a:t>
            </a:r>
          </a:p>
          <a:p>
            <a:pPr algn="just">
              <a:spcBef>
                <a:spcPct val="30000"/>
              </a:spcBef>
            </a:pPr>
            <a:r>
              <a:rPr lang="ru-RU" sz="2800" dirty="0" smtClean="0">
                <a:solidFill>
                  <a:srgbClr val="FFFF00"/>
                </a:solidFill>
                <a:effectLst/>
                <a:latin typeface="Times New Roman" pitchFamily="18" charset="0"/>
                <a:cs typeface="Times New Roman" pitchFamily="18" charset="0"/>
              </a:rPr>
              <a:t>гаранције</a:t>
            </a:r>
            <a:r>
              <a:rPr lang="ru-RU" sz="2800" dirty="0" smtClean="0">
                <a:effectLst/>
                <a:latin typeface="Times New Roman" pitchFamily="18" charset="0"/>
                <a:cs typeface="Times New Roman" pitchFamily="18" charset="0"/>
              </a:rPr>
              <a:t> </a:t>
            </a:r>
            <a:r>
              <a:rPr lang="ru-RU" sz="2800" dirty="0">
                <a:effectLst/>
                <a:latin typeface="Times New Roman" pitchFamily="18" charset="0"/>
                <a:cs typeface="Times New Roman" pitchFamily="18" charset="0"/>
              </a:rPr>
              <a:t>које извођач даје инвеститору за добро извршење посла</a:t>
            </a:r>
          </a:p>
          <a:p>
            <a:pPr algn="just">
              <a:spcBef>
                <a:spcPct val="30000"/>
              </a:spcBef>
            </a:pPr>
            <a:r>
              <a:rPr lang="ru-RU" sz="2800" dirty="0" smtClean="0">
                <a:solidFill>
                  <a:srgbClr val="FFFF00"/>
                </a:solidFill>
                <a:effectLst/>
                <a:latin typeface="Times New Roman" pitchFamily="18" charset="0"/>
                <a:cs typeface="Times New Roman" pitchFamily="18" charset="0"/>
              </a:rPr>
              <a:t>гарантни </a:t>
            </a:r>
            <a:r>
              <a:rPr lang="ru-RU" sz="2800" dirty="0">
                <a:solidFill>
                  <a:srgbClr val="FFFF00"/>
                </a:solidFill>
                <a:effectLst/>
                <a:latin typeface="Times New Roman" pitchFamily="18" charset="0"/>
                <a:cs typeface="Times New Roman" pitchFamily="18" charset="0"/>
              </a:rPr>
              <a:t>рокови </a:t>
            </a:r>
            <a:r>
              <a:rPr lang="ru-RU" sz="2800" dirty="0">
                <a:effectLst/>
                <a:latin typeface="Times New Roman" pitchFamily="18" charset="0"/>
                <a:cs typeface="Times New Roman" pitchFamily="18" charset="0"/>
              </a:rPr>
              <a:t>за поједине врсте радова, уграђене склопове и инсталације</a:t>
            </a:r>
          </a:p>
          <a:p>
            <a:pPr algn="just">
              <a:spcBef>
                <a:spcPct val="30000"/>
              </a:spcBef>
            </a:pPr>
            <a:r>
              <a:rPr lang="ru-RU" sz="2800" dirty="0" smtClean="0">
                <a:solidFill>
                  <a:srgbClr val="FFFF00"/>
                </a:solidFill>
                <a:effectLst/>
                <a:latin typeface="Times New Roman" pitchFamily="18" charset="0"/>
                <a:cs typeface="Times New Roman" pitchFamily="18" charset="0"/>
              </a:rPr>
              <a:t>казне </a:t>
            </a:r>
            <a:r>
              <a:rPr lang="ru-RU" sz="2800" dirty="0">
                <a:solidFill>
                  <a:srgbClr val="FFFF00"/>
                </a:solidFill>
                <a:effectLst/>
                <a:latin typeface="Times New Roman" pitchFamily="18" charset="0"/>
                <a:cs typeface="Times New Roman" pitchFamily="18" charset="0"/>
              </a:rPr>
              <a:t>и премије </a:t>
            </a:r>
            <a:r>
              <a:rPr lang="ru-RU" sz="2800" dirty="0">
                <a:effectLst/>
                <a:latin typeface="Times New Roman" pitchFamily="18" charset="0"/>
                <a:cs typeface="Times New Roman" pitchFamily="18" charset="0"/>
              </a:rPr>
              <a:t>за неизвршење, односно извршење рокова грађења</a:t>
            </a:r>
          </a:p>
          <a:p>
            <a:pPr algn="just">
              <a:spcBef>
                <a:spcPct val="30000"/>
              </a:spcBef>
            </a:pPr>
            <a:r>
              <a:rPr lang="ru-RU" sz="2800" dirty="0" smtClean="0">
                <a:solidFill>
                  <a:srgbClr val="FFFF00"/>
                </a:solidFill>
                <a:effectLst/>
                <a:latin typeface="Times New Roman" pitchFamily="18" charset="0"/>
                <a:cs typeface="Times New Roman" pitchFamily="18" charset="0"/>
              </a:rPr>
              <a:t>процедура </a:t>
            </a:r>
            <a:r>
              <a:rPr lang="ru-RU" sz="2800" dirty="0">
                <a:solidFill>
                  <a:srgbClr val="FFFF00"/>
                </a:solidFill>
                <a:effectLst/>
                <a:latin typeface="Times New Roman" pitchFamily="18" charset="0"/>
                <a:cs typeface="Times New Roman" pitchFamily="18" charset="0"/>
              </a:rPr>
              <a:t>раскидања уговора</a:t>
            </a:r>
          </a:p>
          <a:p>
            <a:pPr algn="just">
              <a:spcBef>
                <a:spcPct val="30000"/>
              </a:spcBef>
            </a:pPr>
            <a:r>
              <a:rPr lang="ru-RU" sz="2800" dirty="0" smtClean="0">
                <a:solidFill>
                  <a:srgbClr val="FFFF00"/>
                </a:solidFill>
                <a:effectLst/>
                <a:latin typeface="Times New Roman" pitchFamily="18" charset="0"/>
                <a:cs typeface="Times New Roman" pitchFamily="18" charset="0"/>
              </a:rPr>
              <a:t>начин </a:t>
            </a:r>
            <a:r>
              <a:rPr lang="ru-RU" sz="2800" dirty="0">
                <a:solidFill>
                  <a:srgbClr val="FFFF00"/>
                </a:solidFill>
                <a:effectLst/>
                <a:latin typeface="Times New Roman" pitchFamily="18" charset="0"/>
                <a:cs typeface="Times New Roman" pitchFamily="18" charset="0"/>
              </a:rPr>
              <a:t>решавања спорова </a:t>
            </a:r>
          </a:p>
        </p:txBody>
      </p:sp>
      <p:sp>
        <p:nvSpPr>
          <p:cNvPr id="5" name="Slide Number Placeholder 5"/>
          <p:cNvSpPr>
            <a:spLocks noGrp="1"/>
          </p:cNvSpPr>
          <p:nvPr>
            <p:ph type="sldNum" sz="quarter" idx="12"/>
          </p:nvPr>
        </p:nvSpPr>
        <p:spPr/>
        <p:txBody>
          <a:bodyPr/>
          <a:lstStyle/>
          <a:p>
            <a:fld id="{08FB46D0-26E0-4B5E-B32A-58AFDD812186}" type="slidenum">
              <a:rPr lang="en-US"/>
              <a:pPr/>
              <a:t>21</a:t>
            </a:fld>
            <a:endParaRPr lang="en-US"/>
          </a:p>
        </p:txBody>
      </p:sp>
    </p:spTree>
    <p:extLst>
      <p:ext uri="{BB962C8B-B14F-4D97-AF65-F5344CB8AC3E}">
        <p14:creationId xmlns:p14="http://schemas.microsoft.com/office/powerpoint/2010/main" val="684719390"/>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65218" name="Rectangle 2"/>
          <p:cNvSpPr>
            <a:spLocks noGrp="1" noChangeArrowheads="1"/>
          </p:cNvSpPr>
          <p:nvPr>
            <p:ph type="title"/>
          </p:nvPr>
        </p:nvSpPr>
        <p:spPr>
          <a:xfrm>
            <a:off x="152400" y="228600"/>
            <a:ext cx="8991600" cy="609600"/>
          </a:xfrm>
        </p:spPr>
        <p:txBody>
          <a:bodyPr>
            <a:normAutofit fontScale="90000"/>
          </a:bodyPr>
          <a:lstStyle/>
          <a:p>
            <a:r>
              <a:rPr lang="sr-Cyrl-RS" sz="3600" b="1" dirty="0">
                <a:solidFill>
                  <a:srgbClr val="FFFF00"/>
                </a:solidFill>
                <a:latin typeface="Times New Roman" pitchFamily="18" charset="0"/>
                <a:cs typeface="Times New Roman" pitchFamily="18" charset="0"/>
              </a:rPr>
              <a:t>ОСНОВНЕ ОДРЕДБЕ УГОВОРА</a:t>
            </a:r>
            <a:endParaRPr lang="en-US" sz="3200" b="1" dirty="0">
              <a:solidFill>
                <a:srgbClr val="FFFF00"/>
              </a:solidFill>
              <a:latin typeface="Times New Roman" pitchFamily="18" charset="0"/>
              <a:cs typeface="Times New Roman" pitchFamily="18" charset="0"/>
            </a:endParaRPr>
          </a:p>
        </p:txBody>
      </p:sp>
      <p:sp>
        <p:nvSpPr>
          <p:cNvPr id="265219" name="Rectangle 3"/>
          <p:cNvSpPr>
            <a:spLocks noGrp="1" noChangeArrowheads="1"/>
          </p:cNvSpPr>
          <p:nvPr>
            <p:ph idx="1"/>
          </p:nvPr>
        </p:nvSpPr>
        <p:spPr>
          <a:xfrm>
            <a:off x="179512" y="1556792"/>
            <a:ext cx="8686800" cy="4752528"/>
          </a:xfrm>
        </p:spPr>
        <p:txBody>
          <a:bodyPr/>
          <a:lstStyle/>
          <a:p>
            <a:pPr marL="0" lvl="0" indent="0">
              <a:buNone/>
            </a:pPr>
            <a:r>
              <a:rPr lang="sr-Latn-RS" dirty="0">
                <a:effectLst/>
              </a:rPr>
              <a:t>Саставни део уговора, осим већ напред наведеног, представљају и: </a:t>
            </a:r>
            <a:endParaRPr lang="sr-Cyrl-RS" dirty="0" smtClean="0">
              <a:effectLst/>
            </a:endParaRPr>
          </a:p>
          <a:p>
            <a:pPr marL="0" lvl="0" indent="0">
              <a:buNone/>
            </a:pPr>
            <a:endParaRPr lang="sr-Latn-RS" dirty="0">
              <a:effectLst/>
            </a:endParaRPr>
          </a:p>
          <a:p>
            <a:pPr lvl="1"/>
            <a:r>
              <a:rPr lang="sr-Latn-RS" i="1" dirty="0">
                <a:effectLst/>
              </a:rPr>
              <a:t>општи и посебни услови </a:t>
            </a:r>
            <a:r>
              <a:rPr lang="sr-Latn-RS" i="1" dirty="0" smtClean="0">
                <a:effectLst/>
              </a:rPr>
              <a:t>уговарања</a:t>
            </a:r>
            <a:endParaRPr lang="sr-Cyrl-RS" i="1" dirty="0" smtClean="0">
              <a:effectLst/>
            </a:endParaRPr>
          </a:p>
          <a:p>
            <a:pPr lvl="1"/>
            <a:r>
              <a:rPr lang="sr-Cyrl-RS" i="1" dirty="0" smtClean="0">
                <a:effectLst/>
              </a:rPr>
              <a:t>Понуда и анализа цена</a:t>
            </a:r>
            <a:endParaRPr lang="sr-Latn-RS" dirty="0">
              <a:effectLst/>
            </a:endParaRPr>
          </a:p>
          <a:p>
            <a:pPr lvl="1"/>
            <a:r>
              <a:rPr lang="sr-Latn-RS" i="1" dirty="0">
                <a:effectLst/>
              </a:rPr>
              <a:t>техничка документација</a:t>
            </a:r>
            <a:endParaRPr lang="sr-Latn-RS" dirty="0">
              <a:effectLst/>
            </a:endParaRPr>
          </a:p>
          <a:p>
            <a:pPr lvl="1"/>
            <a:r>
              <a:rPr lang="sr-Latn-RS" i="1" dirty="0">
                <a:effectLst/>
              </a:rPr>
              <a:t>пројекат организације грађења са технологијом и динамиком извођења радова</a:t>
            </a:r>
            <a:r>
              <a:rPr lang="sr-Latn-RS" dirty="0">
                <a:effectLst/>
              </a:rPr>
              <a:t> </a:t>
            </a:r>
          </a:p>
        </p:txBody>
      </p:sp>
      <p:sp>
        <p:nvSpPr>
          <p:cNvPr id="5" name="Slide Number Placeholder 5"/>
          <p:cNvSpPr>
            <a:spLocks noGrp="1"/>
          </p:cNvSpPr>
          <p:nvPr>
            <p:ph type="sldNum" sz="quarter" idx="12"/>
          </p:nvPr>
        </p:nvSpPr>
        <p:spPr/>
        <p:txBody>
          <a:bodyPr/>
          <a:lstStyle/>
          <a:p>
            <a:fld id="{E6AF27C2-33C7-4056-A3EF-4485CD0E6D95}" type="slidenum">
              <a:rPr lang="en-US" smtClean="0"/>
              <a:pPr/>
              <a:t>22</a:t>
            </a:fld>
            <a:endParaRPr lang="en-US" dirty="0"/>
          </a:p>
        </p:txBody>
      </p:sp>
    </p:spTree>
    <p:extLst>
      <p:ext uri="{BB962C8B-B14F-4D97-AF65-F5344CB8AC3E}">
        <p14:creationId xmlns:p14="http://schemas.microsoft.com/office/powerpoint/2010/main" val="1217984363"/>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66242" name="Rectangle 2"/>
          <p:cNvSpPr>
            <a:spLocks noGrp="1" noChangeArrowheads="1"/>
          </p:cNvSpPr>
          <p:nvPr>
            <p:ph type="title"/>
          </p:nvPr>
        </p:nvSpPr>
        <p:spPr>
          <a:xfrm>
            <a:off x="152400" y="228600"/>
            <a:ext cx="8991600" cy="609600"/>
          </a:xfrm>
        </p:spPr>
        <p:txBody>
          <a:bodyPr>
            <a:normAutofit fontScale="90000"/>
          </a:bodyPr>
          <a:lstStyle/>
          <a:p>
            <a:r>
              <a:rPr lang="sr-Cyrl-RS" sz="3600" b="1" dirty="0">
                <a:solidFill>
                  <a:srgbClr val="FFFF00"/>
                </a:solidFill>
                <a:latin typeface="Times New Roman" pitchFamily="18" charset="0"/>
                <a:cs typeface="Times New Roman" pitchFamily="18" charset="0"/>
              </a:rPr>
              <a:t>ФИНАНСИЈСКЕ ГАРАНЦИЈЕ</a:t>
            </a:r>
            <a:endParaRPr lang="en-US" sz="3200" b="1" dirty="0">
              <a:solidFill>
                <a:srgbClr val="FFFF00"/>
              </a:solidFill>
              <a:latin typeface="Times New Roman" pitchFamily="18" charset="0"/>
              <a:cs typeface="Times New Roman" pitchFamily="18" charset="0"/>
            </a:endParaRPr>
          </a:p>
        </p:txBody>
      </p:sp>
      <p:sp>
        <p:nvSpPr>
          <p:cNvPr id="266243" name="Rectangle 3"/>
          <p:cNvSpPr>
            <a:spLocks noGrp="1" noChangeArrowheads="1"/>
          </p:cNvSpPr>
          <p:nvPr>
            <p:ph idx="1"/>
          </p:nvPr>
        </p:nvSpPr>
        <p:spPr>
          <a:xfrm>
            <a:off x="152400" y="1124744"/>
            <a:ext cx="8686800" cy="5328592"/>
          </a:xfrm>
        </p:spPr>
        <p:txBody>
          <a:bodyPr/>
          <a:lstStyle/>
          <a:p>
            <a:pPr lvl="0"/>
            <a:r>
              <a:rPr lang="sr-Latn-RS" sz="2400" dirty="0">
                <a:effectLst/>
              </a:rPr>
              <a:t>Финансијске гаранције извођач даје инвеститору у </a:t>
            </a:r>
            <a:r>
              <a:rPr lang="sr-Latn-RS" sz="2400" dirty="0">
                <a:solidFill>
                  <a:srgbClr val="FFFF00"/>
                </a:solidFill>
                <a:effectLst/>
              </a:rPr>
              <a:t>току </a:t>
            </a:r>
            <a:r>
              <a:rPr lang="sr-Latn-RS" sz="2400" dirty="0" err="1">
                <a:solidFill>
                  <a:srgbClr val="FFFF00"/>
                </a:solidFill>
                <a:effectLst/>
              </a:rPr>
              <a:t>лицитационе</a:t>
            </a:r>
            <a:r>
              <a:rPr lang="sr-Latn-RS" sz="2400" dirty="0">
                <a:solidFill>
                  <a:srgbClr val="FFFF00"/>
                </a:solidFill>
                <a:effectLst/>
              </a:rPr>
              <a:t> процедуре, у току уговарања радова, у току извођења радова и у гарантном периоду</a:t>
            </a:r>
            <a:r>
              <a:rPr lang="sr-Latn-RS" sz="2400" dirty="0">
                <a:effectLst/>
              </a:rPr>
              <a:t>. </a:t>
            </a:r>
          </a:p>
          <a:p>
            <a:pPr lvl="0"/>
            <a:r>
              <a:rPr lang="sr-Latn-RS" sz="2400" dirty="0">
                <a:effectLst/>
              </a:rPr>
              <a:t>Све ове гаранције су финансијске - висина новчаних средстава у гаранцији се одређује у проценту од вредности понуде. </a:t>
            </a:r>
          </a:p>
          <a:p>
            <a:pPr lvl="0"/>
            <a:r>
              <a:rPr lang="sr-Latn-RS" sz="2400" dirty="0">
                <a:effectLst/>
              </a:rPr>
              <a:t>Под гаранцијом се подразумева </a:t>
            </a:r>
            <a:r>
              <a:rPr lang="sr-Latn-RS" sz="2400" dirty="0">
                <a:solidFill>
                  <a:srgbClr val="FFFF00"/>
                </a:solidFill>
                <a:effectLst/>
              </a:rPr>
              <a:t>писмена исправа </a:t>
            </a:r>
            <a:r>
              <a:rPr lang="sr-Latn-RS" sz="2400" dirty="0">
                <a:effectLst/>
              </a:rPr>
              <a:t>којом се гарант обавезује да ће извршити плаћање уместо дужника, ако дужник то не учини у уговореном року. </a:t>
            </a:r>
          </a:p>
          <a:p>
            <a:pPr lvl="0"/>
            <a:r>
              <a:rPr lang="sr-Latn-RS" sz="2400" dirty="0">
                <a:effectLst/>
              </a:rPr>
              <a:t>У конкретном случају </a:t>
            </a:r>
            <a:r>
              <a:rPr lang="sr-Latn-RS" sz="2400" dirty="0">
                <a:solidFill>
                  <a:srgbClr val="FFFF00"/>
                </a:solidFill>
                <a:effectLst/>
              </a:rPr>
              <a:t>дужник је извођач, а гарант пословна банка извођача</a:t>
            </a:r>
            <a:r>
              <a:rPr lang="sr-Latn-RS" sz="2400" dirty="0">
                <a:effectLst/>
              </a:rPr>
              <a:t>. </a:t>
            </a:r>
          </a:p>
          <a:p>
            <a:pPr lvl="0"/>
            <a:r>
              <a:rPr lang="sr-Latn-RS" sz="2400" dirty="0">
                <a:effectLst/>
              </a:rPr>
              <a:t>Банка зарачунава извођачу одређена средства на име издавања гаранције </a:t>
            </a:r>
          </a:p>
        </p:txBody>
      </p:sp>
      <p:sp>
        <p:nvSpPr>
          <p:cNvPr id="5" name="Slide Number Placeholder 5"/>
          <p:cNvSpPr>
            <a:spLocks noGrp="1"/>
          </p:cNvSpPr>
          <p:nvPr>
            <p:ph type="sldNum" sz="quarter" idx="12"/>
          </p:nvPr>
        </p:nvSpPr>
        <p:spPr/>
        <p:txBody>
          <a:bodyPr/>
          <a:lstStyle/>
          <a:p>
            <a:fld id="{E89B7D94-36C4-4854-93F7-7E9608B543AA}" type="slidenum">
              <a:rPr lang="en-US"/>
              <a:pPr/>
              <a:t>23</a:t>
            </a:fld>
            <a:endParaRPr lang="en-US"/>
          </a:p>
        </p:txBody>
      </p:sp>
    </p:spTree>
    <p:extLst>
      <p:ext uri="{BB962C8B-B14F-4D97-AF65-F5344CB8AC3E}">
        <p14:creationId xmlns:p14="http://schemas.microsoft.com/office/powerpoint/2010/main" val="1526973433"/>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a:xfrm>
            <a:off x="152400" y="228600"/>
            <a:ext cx="8991600" cy="609600"/>
          </a:xfrm>
        </p:spPr>
        <p:txBody>
          <a:bodyPr>
            <a:normAutofit fontScale="90000"/>
          </a:bodyPr>
          <a:lstStyle/>
          <a:p>
            <a:r>
              <a:rPr lang="sr-Cyrl-RS" sz="3600" b="1" dirty="0">
                <a:solidFill>
                  <a:srgbClr val="FFFF00"/>
                </a:solidFill>
                <a:latin typeface="Times New Roman" pitchFamily="18" charset="0"/>
                <a:cs typeface="Times New Roman" pitchFamily="18" charset="0"/>
              </a:rPr>
              <a:t>ФИНАНСИЈСКЕ ГАРАНЦИЈЕ</a:t>
            </a:r>
            <a:endParaRPr lang="en-US" sz="3200" b="1" dirty="0">
              <a:solidFill>
                <a:srgbClr val="FFFF00"/>
              </a:solidFill>
              <a:latin typeface="Times New Roman" pitchFamily="18" charset="0"/>
              <a:cs typeface="Times New Roman" pitchFamily="18" charset="0"/>
            </a:endParaRPr>
          </a:p>
        </p:txBody>
      </p:sp>
      <p:sp>
        <p:nvSpPr>
          <p:cNvPr id="267267" name="Rectangle 3"/>
          <p:cNvSpPr>
            <a:spLocks noGrp="1" noChangeArrowheads="1"/>
          </p:cNvSpPr>
          <p:nvPr>
            <p:ph idx="1"/>
          </p:nvPr>
        </p:nvSpPr>
        <p:spPr>
          <a:xfrm>
            <a:off x="152400" y="1371600"/>
            <a:ext cx="8686800" cy="4649688"/>
          </a:xfrm>
        </p:spPr>
        <p:txBody>
          <a:bodyPr/>
          <a:lstStyle/>
          <a:p>
            <a:pPr lvl="0"/>
            <a:r>
              <a:rPr lang="sr-Latn-RS" sz="2800" dirty="0">
                <a:effectLst/>
              </a:rPr>
              <a:t>Подразумева се да је </a:t>
            </a:r>
            <a:r>
              <a:rPr lang="sr-Latn-RS" sz="2800" dirty="0">
                <a:solidFill>
                  <a:srgbClr val="FFFF00"/>
                </a:solidFill>
                <a:effectLst/>
              </a:rPr>
              <a:t>извођач </a:t>
            </a:r>
            <a:r>
              <a:rPr lang="sr-Latn-RS" sz="2800" dirty="0" err="1">
                <a:solidFill>
                  <a:srgbClr val="FFFF00"/>
                </a:solidFill>
                <a:effectLst/>
              </a:rPr>
              <a:t>коминтент</a:t>
            </a:r>
            <a:r>
              <a:rPr lang="sr-Latn-RS" sz="2800" dirty="0">
                <a:solidFill>
                  <a:srgbClr val="FFFF00"/>
                </a:solidFill>
                <a:effectLst/>
              </a:rPr>
              <a:t> банке </a:t>
            </a:r>
            <a:r>
              <a:rPr lang="sr-Latn-RS" sz="2800" dirty="0">
                <a:effectLst/>
              </a:rPr>
              <a:t>и да има депонована одређена средства </a:t>
            </a:r>
          </a:p>
          <a:p>
            <a:pPr lvl="0"/>
            <a:r>
              <a:rPr lang="sr-Latn-RS" sz="2800" dirty="0">
                <a:effectLst/>
              </a:rPr>
              <a:t>Гаранција, као </a:t>
            </a:r>
            <a:r>
              <a:rPr lang="sr-Latn-RS" sz="2800" dirty="0">
                <a:solidFill>
                  <a:srgbClr val="FFFF00"/>
                </a:solidFill>
                <a:effectLst/>
              </a:rPr>
              <a:t>инструмент осигурања плаћања </a:t>
            </a:r>
            <a:r>
              <a:rPr lang="sr-Latn-RS" sz="2800" dirty="0">
                <a:effectLst/>
              </a:rPr>
              <a:t>има широку употребу и представља рационално средство, јер не захтева ангажовање средстава унапред </a:t>
            </a:r>
          </a:p>
          <a:p>
            <a:pPr lvl="0"/>
            <a:r>
              <a:rPr lang="sr-Latn-RS" sz="2800" dirty="0">
                <a:effectLst/>
              </a:rPr>
              <a:t>Њена сврха је да пружи </a:t>
            </a:r>
            <a:r>
              <a:rPr lang="sr-Latn-RS" sz="2800" dirty="0">
                <a:solidFill>
                  <a:srgbClr val="FFFF00"/>
                </a:solidFill>
                <a:effectLst/>
              </a:rPr>
              <a:t>доказе о осигурању средстава</a:t>
            </a:r>
            <a:r>
              <a:rPr lang="sr-Latn-RS" sz="2800" dirty="0">
                <a:effectLst/>
              </a:rPr>
              <a:t> по унапред утврђеној динамици за редовно пословање или за инвестиције </a:t>
            </a:r>
          </a:p>
        </p:txBody>
      </p:sp>
      <p:sp>
        <p:nvSpPr>
          <p:cNvPr id="5" name="Slide Number Placeholder 5"/>
          <p:cNvSpPr>
            <a:spLocks noGrp="1"/>
          </p:cNvSpPr>
          <p:nvPr>
            <p:ph type="sldNum" sz="quarter" idx="12"/>
          </p:nvPr>
        </p:nvSpPr>
        <p:spPr/>
        <p:txBody>
          <a:bodyPr/>
          <a:lstStyle/>
          <a:p>
            <a:fld id="{BD818B18-4D37-4463-877A-966024211F74}" type="slidenum">
              <a:rPr lang="en-US"/>
              <a:pPr/>
              <a:t>24</a:t>
            </a:fld>
            <a:endParaRPr lang="en-US"/>
          </a:p>
        </p:txBody>
      </p:sp>
    </p:spTree>
    <p:extLst>
      <p:ext uri="{BB962C8B-B14F-4D97-AF65-F5344CB8AC3E}">
        <p14:creationId xmlns:p14="http://schemas.microsoft.com/office/powerpoint/2010/main" val="3052006827"/>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68290" name="Rectangle 2"/>
          <p:cNvSpPr>
            <a:spLocks noGrp="1" noChangeArrowheads="1"/>
          </p:cNvSpPr>
          <p:nvPr>
            <p:ph type="title"/>
          </p:nvPr>
        </p:nvSpPr>
        <p:spPr>
          <a:xfrm>
            <a:off x="152400" y="152400"/>
            <a:ext cx="8991600" cy="609600"/>
          </a:xfrm>
        </p:spPr>
        <p:txBody>
          <a:bodyPr>
            <a:normAutofit fontScale="90000"/>
          </a:bodyPr>
          <a:lstStyle/>
          <a:p>
            <a:r>
              <a:rPr lang="sr-Cyrl-RS" sz="3600" b="1" dirty="0">
                <a:solidFill>
                  <a:srgbClr val="FFFF00"/>
                </a:solidFill>
                <a:latin typeface="Times New Roman" pitchFamily="18" charset="0"/>
                <a:cs typeface="Times New Roman" pitchFamily="18" charset="0"/>
              </a:rPr>
              <a:t>ФИНАНСИЈСКЕ ГАРАНЦИЈЕ</a:t>
            </a:r>
            <a:endParaRPr lang="en-US" sz="3200" b="1" dirty="0">
              <a:solidFill>
                <a:srgbClr val="FFFF00"/>
              </a:solidFill>
              <a:latin typeface="Times New Roman" pitchFamily="18" charset="0"/>
              <a:cs typeface="Times New Roman" pitchFamily="18" charset="0"/>
            </a:endParaRPr>
          </a:p>
        </p:txBody>
      </p:sp>
      <p:sp>
        <p:nvSpPr>
          <p:cNvPr id="268291" name="Rectangle 3"/>
          <p:cNvSpPr>
            <a:spLocks noGrp="1" noChangeArrowheads="1"/>
          </p:cNvSpPr>
          <p:nvPr>
            <p:ph idx="1"/>
          </p:nvPr>
        </p:nvSpPr>
        <p:spPr>
          <a:xfrm>
            <a:off x="152400" y="914400"/>
            <a:ext cx="8686800" cy="5682952"/>
          </a:xfrm>
        </p:spPr>
        <p:txBody>
          <a:bodyPr/>
          <a:lstStyle/>
          <a:p>
            <a:pPr lvl="0"/>
            <a:r>
              <a:rPr lang="sr-Latn-RS" sz="2400" dirty="0" smtClean="0">
                <a:solidFill>
                  <a:srgbClr val="FFFF00"/>
                </a:solidFill>
                <a:effectLst/>
              </a:rPr>
              <a:t>Гаранција </a:t>
            </a:r>
            <a:r>
              <a:rPr lang="sr-Latn-RS" sz="2400" dirty="0">
                <a:solidFill>
                  <a:srgbClr val="FFFF00"/>
                </a:solidFill>
                <a:effectLst/>
              </a:rPr>
              <a:t>уз понуду / </a:t>
            </a:r>
            <a:r>
              <a:rPr lang="sr-Latn-RS" sz="2400" dirty="0" err="1">
                <a:solidFill>
                  <a:srgbClr val="FFFF00"/>
                </a:solidFill>
                <a:effectLst/>
              </a:rPr>
              <a:t>лицитациона</a:t>
            </a:r>
            <a:r>
              <a:rPr lang="sr-Latn-RS" sz="2400" dirty="0">
                <a:solidFill>
                  <a:srgbClr val="FFFF00"/>
                </a:solidFill>
                <a:effectLst/>
              </a:rPr>
              <a:t> гаранција </a:t>
            </a:r>
            <a:r>
              <a:rPr lang="sr-Latn-RS" sz="2000" dirty="0">
                <a:effectLst/>
              </a:rPr>
              <a:t>– подноси се непосредно пре лицитације или на самој лицитацији, којом понуђач гарантује да ће, уколико добије посао, уговорити радове по понуђеној цени, року и квалитету. Уобичајено, ова гаранција гласи на 0,5% од вредности понуде </a:t>
            </a:r>
          </a:p>
          <a:p>
            <a:pPr lvl="0"/>
            <a:r>
              <a:rPr lang="sr-Latn-RS" sz="2400" dirty="0" err="1">
                <a:solidFill>
                  <a:srgbClr val="FFFF00"/>
                </a:solidFill>
                <a:effectLst/>
              </a:rPr>
              <a:t>Чинидбена</a:t>
            </a:r>
            <a:r>
              <a:rPr lang="sr-Latn-RS" sz="2400" dirty="0">
                <a:solidFill>
                  <a:srgbClr val="FFFF00"/>
                </a:solidFill>
                <a:effectLst/>
              </a:rPr>
              <a:t> гаранција / гаранција за добро извршење посла </a:t>
            </a:r>
            <a:r>
              <a:rPr lang="sr-Latn-RS" sz="2000" dirty="0">
                <a:effectLst/>
              </a:rPr>
              <a:t>или за савесно извршење уговорних обавеза – прописује се посебним условима уговарања и уобичајено износи 10% од вредности понуде </a:t>
            </a:r>
          </a:p>
          <a:p>
            <a:pPr lvl="0"/>
            <a:r>
              <a:rPr lang="sr-Latn-RS" sz="2400" dirty="0">
                <a:solidFill>
                  <a:srgbClr val="FFFF00"/>
                </a:solidFill>
                <a:effectLst/>
              </a:rPr>
              <a:t>Авансна гаранција - гаранција за примљени аванс</a:t>
            </a:r>
            <a:r>
              <a:rPr lang="sr-Latn-RS" sz="2000" dirty="0">
                <a:effectLst/>
              </a:rPr>
              <a:t>. Износи 5-10% од вредности аванса. Инвеститор враћа износ гаранције након оправданог аванса од стране извођача </a:t>
            </a:r>
          </a:p>
          <a:p>
            <a:pPr lvl="0"/>
            <a:r>
              <a:rPr lang="sr-Latn-RS" sz="2400" dirty="0">
                <a:solidFill>
                  <a:srgbClr val="FFFF00"/>
                </a:solidFill>
                <a:effectLst/>
              </a:rPr>
              <a:t>Задржани износи -  важи до краја гарантног рока. </a:t>
            </a:r>
            <a:r>
              <a:rPr lang="sr-Latn-RS" sz="2000" dirty="0">
                <a:effectLst/>
              </a:rPr>
              <a:t>Инвеститор на завршетку грађења објекта враћа </a:t>
            </a:r>
            <a:r>
              <a:rPr lang="sr-Latn-RS" sz="2000" dirty="0" err="1">
                <a:effectLst/>
              </a:rPr>
              <a:t>чинидбену</a:t>
            </a:r>
            <a:r>
              <a:rPr lang="sr-Latn-RS" sz="2000" dirty="0">
                <a:effectLst/>
              </a:rPr>
              <a:t> гаранцију и узима гаранцију са задржаним износима, да би се гарантовале поправке у гарантном року </a:t>
            </a:r>
          </a:p>
        </p:txBody>
      </p:sp>
      <p:sp>
        <p:nvSpPr>
          <p:cNvPr id="5" name="Slide Number Placeholder 5"/>
          <p:cNvSpPr>
            <a:spLocks noGrp="1"/>
          </p:cNvSpPr>
          <p:nvPr>
            <p:ph type="sldNum" sz="quarter" idx="12"/>
          </p:nvPr>
        </p:nvSpPr>
        <p:spPr/>
        <p:txBody>
          <a:bodyPr/>
          <a:lstStyle/>
          <a:p>
            <a:fld id="{56A08363-26A0-4638-8F57-51838F7247BE}" type="slidenum">
              <a:rPr lang="en-US"/>
              <a:pPr/>
              <a:t>25</a:t>
            </a:fld>
            <a:endParaRPr lang="en-US"/>
          </a:p>
        </p:txBody>
      </p:sp>
    </p:spTree>
    <p:extLst>
      <p:ext uri="{BB962C8B-B14F-4D97-AF65-F5344CB8AC3E}">
        <p14:creationId xmlns:p14="http://schemas.microsoft.com/office/powerpoint/2010/main" val="1835723977"/>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69314" name="Rectangle 2"/>
          <p:cNvSpPr>
            <a:spLocks noGrp="1" noChangeArrowheads="1"/>
          </p:cNvSpPr>
          <p:nvPr>
            <p:ph type="title"/>
          </p:nvPr>
        </p:nvSpPr>
        <p:spPr>
          <a:xfrm>
            <a:off x="152400" y="228600"/>
            <a:ext cx="8991600" cy="609600"/>
          </a:xfrm>
        </p:spPr>
        <p:txBody>
          <a:bodyPr>
            <a:normAutofit fontScale="90000"/>
          </a:bodyPr>
          <a:lstStyle/>
          <a:p>
            <a:r>
              <a:rPr lang="sr-Cyrl-RS" sz="3600" b="1" dirty="0">
                <a:solidFill>
                  <a:srgbClr val="FFFF00"/>
                </a:solidFill>
                <a:latin typeface="Times New Roman" pitchFamily="18" charset="0"/>
                <a:cs typeface="Times New Roman" pitchFamily="18" charset="0"/>
              </a:rPr>
              <a:t>ГАРАНТНИ РОКОВИ</a:t>
            </a:r>
            <a:endParaRPr lang="en-US" sz="3600" b="1" dirty="0">
              <a:solidFill>
                <a:srgbClr val="FFFF00"/>
              </a:solidFill>
              <a:latin typeface="Times New Roman" pitchFamily="18" charset="0"/>
              <a:cs typeface="Times New Roman" pitchFamily="18" charset="0"/>
            </a:endParaRPr>
          </a:p>
        </p:txBody>
      </p:sp>
      <p:sp>
        <p:nvSpPr>
          <p:cNvPr id="269315" name="Rectangle 3"/>
          <p:cNvSpPr>
            <a:spLocks noGrp="1" noChangeArrowheads="1"/>
          </p:cNvSpPr>
          <p:nvPr>
            <p:ph idx="1"/>
          </p:nvPr>
        </p:nvSpPr>
        <p:spPr>
          <a:xfrm>
            <a:off x="152400" y="980728"/>
            <a:ext cx="8686800" cy="5544616"/>
          </a:xfrm>
        </p:spPr>
        <p:txBody>
          <a:bodyPr/>
          <a:lstStyle/>
          <a:p>
            <a:pPr lvl="0"/>
            <a:r>
              <a:rPr lang="sr-Latn-RS" dirty="0">
                <a:solidFill>
                  <a:srgbClr val="FFFF00"/>
                </a:solidFill>
                <a:effectLst/>
              </a:rPr>
              <a:t>Гарантни рок </a:t>
            </a:r>
            <a:r>
              <a:rPr lang="sr-Latn-RS" sz="2800" dirty="0">
                <a:effectLst/>
              </a:rPr>
              <a:t>представља један од посебних услова уговарања, који се односи на конкретан објекат. </a:t>
            </a:r>
          </a:p>
          <a:p>
            <a:pPr lvl="0"/>
            <a:r>
              <a:rPr lang="sr-Latn-RS" sz="2800" dirty="0">
                <a:effectLst/>
              </a:rPr>
              <a:t>Уколико уговором гарантни рокови </a:t>
            </a:r>
            <a:r>
              <a:rPr lang="sr-Latn-RS" sz="2800" dirty="0">
                <a:solidFill>
                  <a:srgbClr val="FFFF00"/>
                </a:solidFill>
                <a:effectLst/>
              </a:rPr>
              <a:t>нису прецизирани, онда важе прописи</a:t>
            </a:r>
            <a:r>
              <a:rPr lang="sr-Latn-RS" sz="2800" dirty="0">
                <a:effectLst/>
              </a:rPr>
              <a:t> у тој области </a:t>
            </a:r>
          </a:p>
          <a:p>
            <a:pPr lvl="0"/>
            <a:r>
              <a:rPr lang="ru-RU" sz="2800" dirty="0" smtClean="0">
                <a:solidFill>
                  <a:srgbClr val="FFFF00"/>
                </a:solidFill>
                <a:effectLst/>
              </a:rPr>
              <a:t>Правилником </a:t>
            </a:r>
            <a:r>
              <a:rPr lang="ru-RU" sz="2800" dirty="0">
                <a:solidFill>
                  <a:srgbClr val="FFFF00"/>
                </a:solidFill>
                <a:effectLst/>
              </a:rPr>
              <a:t>о садржини и начину вршења техничког прегледа објекта</a:t>
            </a:r>
            <a:r>
              <a:rPr lang="ru-RU" sz="2800" dirty="0">
                <a:effectLst/>
              </a:rPr>
              <a:t>, саставу комисије, садржини предлога комисије о утврђивању подобности објекта за употребу, осматрању тла и објекта у току грађења и употребе </a:t>
            </a:r>
            <a:r>
              <a:rPr lang="ru-RU" sz="2800" dirty="0">
                <a:solidFill>
                  <a:srgbClr val="FFFF00"/>
                </a:solidFill>
                <a:effectLst/>
              </a:rPr>
              <a:t>и минималним гарантним роковима за поједине врсте </a:t>
            </a:r>
            <a:r>
              <a:rPr lang="ru-RU" sz="2800" dirty="0" smtClean="0">
                <a:solidFill>
                  <a:srgbClr val="FFFF00"/>
                </a:solidFill>
                <a:effectLst/>
              </a:rPr>
              <a:t>објеката </a:t>
            </a:r>
            <a:r>
              <a:rPr lang="sr-Latn-RS" sz="2800" dirty="0" smtClean="0">
                <a:solidFill>
                  <a:srgbClr val="FFFF00"/>
                </a:solidFill>
                <a:effectLst/>
              </a:rPr>
              <a:t>прописани </a:t>
            </a:r>
            <a:r>
              <a:rPr lang="sr-Latn-RS" sz="2800" dirty="0">
                <a:solidFill>
                  <a:srgbClr val="FFFF00"/>
                </a:solidFill>
                <a:effectLst/>
              </a:rPr>
              <a:t>су гарантни рокови</a:t>
            </a:r>
            <a:r>
              <a:rPr lang="sr-Latn-RS" sz="2800" dirty="0">
                <a:effectLst/>
              </a:rPr>
              <a:t>. </a:t>
            </a:r>
          </a:p>
        </p:txBody>
      </p:sp>
      <p:sp>
        <p:nvSpPr>
          <p:cNvPr id="5" name="Slide Number Placeholder 5"/>
          <p:cNvSpPr>
            <a:spLocks noGrp="1"/>
          </p:cNvSpPr>
          <p:nvPr>
            <p:ph type="sldNum" sz="quarter" idx="12"/>
          </p:nvPr>
        </p:nvSpPr>
        <p:spPr/>
        <p:txBody>
          <a:bodyPr/>
          <a:lstStyle/>
          <a:p>
            <a:fld id="{55C5AD9C-FFE7-4D50-AE6C-279302B7DC7D}" type="slidenum">
              <a:rPr lang="en-US"/>
              <a:pPr/>
              <a:t>26</a:t>
            </a:fld>
            <a:endParaRPr lang="en-US"/>
          </a:p>
        </p:txBody>
      </p:sp>
    </p:spTree>
    <p:extLst>
      <p:ext uri="{BB962C8B-B14F-4D97-AF65-F5344CB8AC3E}">
        <p14:creationId xmlns:p14="http://schemas.microsoft.com/office/powerpoint/2010/main" val="3138353491"/>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70338" name="Rectangle 2"/>
          <p:cNvSpPr>
            <a:spLocks noGrp="1" noChangeArrowheads="1"/>
          </p:cNvSpPr>
          <p:nvPr>
            <p:ph type="title"/>
          </p:nvPr>
        </p:nvSpPr>
        <p:spPr>
          <a:xfrm>
            <a:off x="152400" y="228600"/>
            <a:ext cx="8991600" cy="609600"/>
          </a:xfrm>
        </p:spPr>
        <p:txBody>
          <a:bodyPr>
            <a:normAutofit fontScale="90000"/>
          </a:bodyPr>
          <a:lstStyle/>
          <a:p>
            <a:r>
              <a:rPr lang="sr-Cyrl-RS" sz="3600" b="1" dirty="0">
                <a:solidFill>
                  <a:srgbClr val="FFFF00"/>
                </a:solidFill>
                <a:latin typeface="Times New Roman" pitchFamily="18" charset="0"/>
                <a:cs typeface="Times New Roman" pitchFamily="18" charset="0"/>
              </a:rPr>
              <a:t>ГАРАНТНИ РОКОВИ</a:t>
            </a:r>
            <a:endParaRPr lang="en-US" sz="3600" b="1" dirty="0">
              <a:solidFill>
                <a:srgbClr val="FFFF00"/>
              </a:solidFill>
              <a:latin typeface="Times New Roman" pitchFamily="18" charset="0"/>
              <a:cs typeface="Times New Roman" pitchFamily="18" charset="0"/>
            </a:endParaRPr>
          </a:p>
        </p:txBody>
      </p:sp>
      <p:sp>
        <p:nvSpPr>
          <p:cNvPr id="270339" name="Rectangle 3"/>
          <p:cNvSpPr>
            <a:spLocks noGrp="1" noChangeArrowheads="1"/>
          </p:cNvSpPr>
          <p:nvPr>
            <p:ph idx="1"/>
          </p:nvPr>
        </p:nvSpPr>
        <p:spPr>
          <a:xfrm>
            <a:off x="152400" y="1295400"/>
            <a:ext cx="8686800" cy="5157936"/>
          </a:xfrm>
        </p:spPr>
        <p:txBody>
          <a:bodyPr/>
          <a:lstStyle/>
          <a:p>
            <a:pPr algn="just">
              <a:spcBef>
                <a:spcPct val="30000"/>
              </a:spcBef>
            </a:pPr>
            <a:r>
              <a:rPr lang="ru-RU" sz="2800" b="1" dirty="0" smtClean="0">
                <a:latin typeface="Times New Roman" pitchFamily="18" charset="0"/>
                <a:cs typeface="Times New Roman" pitchFamily="18" charset="0"/>
              </a:rPr>
              <a:t>Овим Правилником </a:t>
            </a:r>
            <a:r>
              <a:rPr lang="ru-RU" sz="2800" b="1" dirty="0">
                <a:latin typeface="Times New Roman" pitchFamily="18" charset="0"/>
                <a:cs typeface="Times New Roman" pitchFamily="18" charset="0"/>
              </a:rPr>
              <a:t>су, према врсти објеката, прописани минимални гарантни </a:t>
            </a:r>
            <a:r>
              <a:rPr lang="ru-RU" sz="2800" b="1" dirty="0" smtClean="0">
                <a:latin typeface="Times New Roman" pitchFamily="18" charset="0"/>
                <a:cs typeface="Times New Roman" pitchFamily="18" charset="0"/>
              </a:rPr>
              <a:t>рокови</a:t>
            </a:r>
          </a:p>
          <a:p>
            <a:pPr algn="just">
              <a:spcBef>
                <a:spcPct val="30000"/>
              </a:spcBef>
            </a:pPr>
            <a:r>
              <a:rPr lang="ru-RU" sz="2400" dirty="0" smtClean="0">
                <a:solidFill>
                  <a:srgbClr val="FFFF00"/>
                </a:solidFill>
                <a:effectLst/>
                <a:latin typeface="Times New Roman" pitchFamily="18" charset="0"/>
                <a:cs typeface="Times New Roman" pitchFamily="18" charset="0"/>
              </a:rPr>
              <a:t>5 </a:t>
            </a:r>
            <a:r>
              <a:rPr lang="ru-RU" sz="2400" dirty="0">
                <a:solidFill>
                  <a:srgbClr val="FFFF00"/>
                </a:solidFill>
                <a:effectLst/>
                <a:latin typeface="Times New Roman" pitchFamily="18" charset="0"/>
                <a:cs typeface="Times New Roman" pitchFamily="18" charset="0"/>
              </a:rPr>
              <a:t>година </a:t>
            </a:r>
            <a:r>
              <a:rPr lang="ru-RU" sz="2400" dirty="0">
                <a:effectLst/>
                <a:latin typeface="Times New Roman" pitchFamily="18" charset="0"/>
                <a:cs typeface="Times New Roman" pitchFamily="18" charset="0"/>
              </a:rPr>
              <a:t>(високе бране, хидроелектране, трафостанице, објекти за масовни пријем људи, ...)</a:t>
            </a:r>
          </a:p>
          <a:p>
            <a:pPr algn="just">
              <a:spcBef>
                <a:spcPct val="30000"/>
              </a:spcBef>
            </a:pPr>
            <a:r>
              <a:rPr lang="ru-RU" sz="2400" dirty="0" smtClean="0">
                <a:solidFill>
                  <a:srgbClr val="FFFF00"/>
                </a:solidFill>
                <a:effectLst/>
                <a:latin typeface="Times New Roman" pitchFamily="18" charset="0"/>
                <a:cs typeface="Times New Roman" pitchFamily="18" charset="0"/>
              </a:rPr>
              <a:t>3 </a:t>
            </a:r>
            <a:r>
              <a:rPr lang="ru-RU" sz="2400" dirty="0">
                <a:solidFill>
                  <a:srgbClr val="FFFF00"/>
                </a:solidFill>
                <a:effectLst/>
                <a:latin typeface="Times New Roman" pitchFamily="18" charset="0"/>
                <a:cs typeface="Times New Roman" pitchFamily="18" charset="0"/>
              </a:rPr>
              <a:t>године </a:t>
            </a:r>
            <a:r>
              <a:rPr lang="ru-RU" sz="2400" dirty="0">
                <a:effectLst/>
                <a:latin typeface="Times New Roman" pitchFamily="18" charset="0"/>
                <a:cs typeface="Times New Roman" pitchFamily="18" charset="0"/>
              </a:rPr>
              <a:t>(пруге, путеви, торњеви, рафинерије, хале распона преко 15 м, објекти високоградње преко 18 м висине, далеководи, </a:t>
            </a:r>
            <a:r>
              <a:rPr lang="ru-RU" sz="2400" dirty="0" smtClean="0">
                <a:effectLst/>
                <a:latin typeface="Times New Roman" pitchFamily="18" charset="0"/>
                <a:cs typeface="Times New Roman" pitchFamily="18" charset="0"/>
              </a:rPr>
              <a:t>...)</a:t>
            </a:r>
          </a:p>
          <a:p>
            <a:pPr algn="just">
              <a:spcBef>
                <a:spcPct val="30000"/>
              </a:spcBef>
            </a:pPr>
            <a:r>
              <a:rPr lang="ru-RU" sz="2400" dirty="0" smtClean="0">
                <a:solidFill>
                  <a:srgbClr val="FFFF00"/>
                </a:solidFill>
                <a:effectLst/>
                <a:latin typeface="Times New Roman" pitchFamily="18" charset="0"/>
                <a:cs typeface="Times New Roman" pitchFamily="18" charset="0"/>
              </a:rPr>
              <a:t>2 </a:t>
            </a:r>
            <a:r>
              <a:rPr lang="ru-RU" sz="2400" dirty="0">
                <a:solidFill>
                  <a:srgbClr val="FFFF00"/>
                </a:solidFill>
                <a:effectLst/>
                <a:latin typeface="Times New Roman" pitchFamily="18" charset="0"/>
                <a:cs typeface="Times New Roman" pitchFamily="18" charset="0"/>
              </a:rPr>
              <a:t>године </a:t>
            </a:r>
            <a:r>
              <a:rPr lang="ru-RU" sz="2400" dirty="0">
                <a:effectLst/>
                <a:latin typeface="Times New Roman" pitchFamily="18" charset="0"/>
                <a:cs typeface="Times New Roman" pitchFamily="18" charset="0"/>
              </a:rPr>
              <a:t>(пословне зграде, образовне и здравствене институције, комунални објекти). </a:t>
            </a:r>
          </a:p>
          <a:p>
            <a:pPr algn="just">
              <a:spcBef>
                <a:spcPct val="30000"/>
              </a:spcBef>
            </a:pPr>
            <a:r>
              <a:rPr lang="ru-RU" sz="2400" dirty="0" smtClean="0">
                <a:solidFill>
                  <a:srgbClr val="FFFF00"/>
                </a:solidFill>
                <a:effectLst/>
                <a:latin typeface="Times New Roman" pitchFamily="18" charset="0"/>
                <a:cs typeface="Times New Roman" pitchFamily="18" charset="0"/>
              </a:rPr>
              <a:t>За </a:t>
            </a:r>
            <a:r>
              <a:rPr lang="ru-RU" sz="2400" dirty="0">
                <a:solidFill>
                  <a:srgbClr val="FFFF00"/>
                </a:solidFill>
                <a:effectLst/>
                <a:latin typeface="Times New Roman" pitchFamily="18" charset="0"/>
                <a:cs typeface="Times New Roman" pitchFamily="18" charset="0"/>
              </a:rPr>
              <a:t>опрему и постројења који се уграђују важе гарантни рокови произвођача опреме </a:t>
            </a:r>
          </a:p>
        </p:txBody>
      </p:sp>
      <p:sp>
        <p:nvSpPr>
          <p:cNvPr id="5" name="Slide Number Placeholder 5"/>
          <p:cNvSpPr>
            <a:spLocks noGrp="1"/>
          </p:cNvSpPr>
          <p:nvPr>
            <p:ph type="sldNum" sz="quarter" idx="12"/>
          </p:nvPr>
        </p:nvSpPr>
        <p:spPr/>
        <p:txBody>
          <a:bodyPr/>
          <a:lstStyle/>
          <a:p>
            <a:fld id="{0BEC6579-7B9F-4AAE-9B5A-27D903C7E4F7}" type="slidenum">
              <a:rPr lang="en-US"/>
              <a:pPr/>
              <a:t>27</a:t>
            </a:fld>
            <a:endParaRPr lang="en-US"/>
          </a:p>
        </p:txBody>
      </p:sp>
    </p:spTree>
    <p:extLst>
      <p:ext uri="{BB962C8B-B14F-4D97-AF65-F5344CB8AC3E}">
        <p14:creationId xmlns:p14="http://schemas.microsoft.com/office/powerpoint/2010/main" val="2589128466"/>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sz="4000" dirty="0">
                <a:solidFill>
                  <a:srgbClr val="FFFF00"/>
                </a:solidFill>
                <a:effectLst/>
                <a:latin typeface="Times New Roman" pitchFamily="18" charset="0"/>
                <a:cs typeface="Times New Roman" pitchFamily="18" charset="0"/>
              </a:rPr>
              <a:t>ОСНОВНЕ ОДРЕДБЕ УГОВОРА</a:t>
            </a:r>
            <a:endParaRPr lang="sr-Latn-RS" sz="4000" dirty="0">
              <a:effectLst/>
              <a:latin typeface="Times New Roman" pitchFamily="18" charset="0"/>
              <a:cs typeface="Times New Roman" pitchFamily="18" charset="0"/>
            </a:endParaRPr>
          </a:p>
        </p:txBody>
      </p:sp>
      <p:sp>
        <p:nvSpPr>
          <p:cNvPr id="3" name="Content Placeholder 2"/>
          <p:cNvSpPr>
            <a:spLocks noGrp="1"/>
          </p:cNvSpPr>
          <p:nvPr>
            <p:ph idx="1"/>
          </p:nvPr>
        </p:nvSpPr>
        <p:spPr>
          <a:xfrm>
            <a:off x="251520" y="1981200"/>
            <a:ext cx="8568952" cy="4114800"/>
          </a:xfrm>
        </p:spPr>
        <p:txBody>
          <a:bodyPr/>
          <a:lstStyle/>
          <a:p>
            <a:pPr>
              <a:lnSpc>
                <a:spcPct val="80000"/>
              </a:lnSpc>
              <a:spcBef>
                <a:spcPct val="30000"/>
              </a:spcBef>
            </a:pPr>
            <a:r>
              <a:rPr lang="ru-RU" sz="4000" b="1" i="1" dirty="0" smtClean="0">
                <a:solidFill>
                  <a:srgbClr val="FFFF00"/>
                </a:solidFill>
                <a:latin typeface="Times New Roman" pitchFamily="18" charset="0"/>
                <a:cs typeface="Times New Roman" pitchFamily="18" charset="0"/>
              </a:rPr>
              <a:t>Предмет </a:t>
            </a:r>
            <a:r>
              <a:rPr lang="ru-RU" sz="4000" b="1" i="1" dirty="0">
                <a:solidFill>
                  <a:srgbClr val="FFFF00"/>
                </a:solidFill>
                <a:latin typeface="Times New Roman" pitchFamily="18" charset="0"/>
                <a:cs typeface="Times New Roman" pitchFamily="18" charset="0"/>
              </a:rPr>
              <a:t>уговора </a:t>
            </a:r>
            <a:r>
              <a:rPr lang="ru-RU" sz="4000" b="1" dirty="0">
                <a:effectLst/>
                <a:latin typeface="Times New Roman" pitchFamily="18" charset="0"/>
                <a:cs typeface="Times New Roman" pitchFamily="18" charset="0"/>
              </a:rPr>
              <a:t>– </a:t>
            </a:r>
            <a:r>
              <a:rPr lang="ru-RU" sz="4000" dirty="0">
                <a:effectLst/>
                <a:latin typeface="Times New Roman" pitchFamily="18" charset="0"/>
                <a:cs typeface="Times New Roman" pitchFamily="18" charset="0"/>
              </a:rPr>
              <a:t>обим радова </a:t>
            </a:r>
            <a:r>
              <a:rPr lang="ru-RU" sz="4000" dirty="0" smtClean="0">
                <a:effectLst/>
                <a:latin typeface="Times New Roman" pitchFamily="18" charset="0"/>
                <a:cs typeface="Times New Roman" pitchFamily="18" charset="0"/>
              </a:rPr>
              <a:t>који </a:t>
            </a:r>
            <a:r>
              <a:rPr lang="ru-RU" sz="4000" dirty="0">
                <a:effectLst/>
                <a:latin typeface="Times New Roman" pitchFamily="18" charset="0"/>
                <a:cs typeface="Times New Roman" pitchFamily="18" charset="0"/>
              </a:rPr>
              <a:t>се уговарају</a:t>
            </a:r>
          </a:p>
          <a:p>
            <a:pPr algn="just">
              <a:lnSpc>
                <a:spcPct val="80000"/>
              </a:lnSpc>
              <a:spcBef>
                <a:spcPct val="30000"/>
              </a:spcBef>
            </a:pPr>
            <a:r>
              <a:rPr lang="ru-RU" sz="4000" b="1" i="1" dirty="0" smtClean="0">
                <a:solidFill>
                  <a:srgbClr val="FFFF00"/>
                </a:solidFill>
                <a:latin typeface="Times New Roman" pitchFamily="18" charset="0"/>
                <a:cs typeface="Times New Roman" pitchFamily="18" charset="0"/>
              </a:rPr>
              <a:t>Рок </a:t>
            </a:r>
            <a:r>
              <a:rPr lang="ru-RU" sz="4000" dirty="0">
                <a:effectLst/>
                <a:latin typeface="Times New Roman" pitchFamily="18" charset="0"/>
                <a:cs typeface="Times New Roman" pitchFamily="18" charset="0"/>
              </a:rPr>
              <a:t>– рок извршења посла</a:t>
            </a:r>
          </a:p>
          <a:p>
            <a:pPr algn="just">
              <a:lnSpc>
                <a:spcPct val="80000"/>
              </a:lnSpc>
              <a:spcBef>
                <a:spcPct val="30000"/>
              </a:spcBef>
            </a:pPr>
            <a:r>
              <a:rPr lang="ru-RU" sz="4000" b="1" i="1" dirty="0" smtClean="0">
                <a:solidFill>
                  <a:srgbClr val="FFFF00"/>
                </a:solidFill>
                <a:latin typeface="Times New Roman" pitchFamily="18" charset="0"/>
                <a:cs typeface="Times New Roman" pitchFamily="18" charset="0"/>
              </a:rPr>
              <a:t>Цена </a:t>
            </a:r>
            <a:r>
              <a:rPr lang="ru-RU" sz="4000" dirty="0">
                <a:effectLst/>
                <a:latin typeface="Times New Roman" pitchFamily="18" charset="0"/>
                <a:cs typeface="Times New Roman" pitchFamily="18" charset="0"/>
              </a:rPr>
              <a:t>– уговорена цена </a:t>
            </a:r>
            <a:r>
              <a:rPr lang="ru-RU" sz="4000" dirty="0" smtClean="0">
                <a:effectLst/>
                <a:latin typeface="Times New Roman" pitchFamily="18" charset="0"/>
                <a:cs typeface="Times New Roman" pitchFamily="18" charset="0"/>
              </a:rPr>
              <a:t>радова</a:t>
            </a:r>
          </a:p>
          <a:p>
            <a:pPr algn="just">
              <a:lnSpc>
                <a:spcPct val="80000"/>
              </a:lnSpc>
              <a:spcBef>
                <a:spcPct val="30000"/>
              </a:spcBef>
            </a:pPr>
            <a:endParaRPr lang="ru-RU" sz="4000" dirty="0">
              <a:effectLst/>
              <a:latin typeface="Times New Roman" pitchFamily="18" charset="0"/>
              <a:cs typeface="Times New Roman" pitchFamily="18" charset="0"/>
            </a:endParaRPr>
          </a:p>
          <a:p>
            <a:pPr marL="0" indent="0" algn="just">
              <a:lnSpc>
                <a:spcPct val="80000"/>
              </a:lnSpc>
              <a:spcBef>
                <a:spcPct val="30000"/>
              </a:spcBef>
              <a:buNone/>
            </a:pPr>
            <a:r>
              <a:rPr lang="sr-Latn-RS" sz="4000" dirty="0">
                <a:solidFill>
                  <a:srgbClr val="FFFF00"/>
                </a:solidFill>
                <a:effectLst/>
                <a:latin typeface="Times New Roman" pitchFamily="18" charset="0"/>
                <a:cs typeface="Times New Roman" pitchFamily="18" charset="0"/>
              </a:rPr>
              <a:t>Уговор о грађењу мора бити закључен у писменој форми. </a:t>
            </a:r>
            <a:endParaRPr lang="sr-Latn-RS" sz="4000" dirty="0">
              <a:solidFill>
                <a:srgbClr val="FFFF00"/>
              </a:solidFill>
              <a:latin typeface="Times New Roman" pitchFamily="18" charset="0"/>
              <a:cs typeface="Times New Roman" pitchFamily="18" charset="0"/>
            </a:endParaRPr>
          </a:p>
          <a:p>
            <a:pPr marL="0" indent="0" algn="just">
              <a:lnSpc>
                <a:spcPct val="80000"/>
              </a:lnSpc>
              <a:spcBef>
                <a:spcPct val="30000"/>
              </a:spcBef>
              <a:buNone/>
            </a:pPr>
            <a:endParaRPr lang="ru-RU" sz="4000" dirty="0">
              <a:effectLst/>
              <a:latin typeface="Times New Roman" pitchFamily="18" charset="0"/>
              <a:cs typeface="Times New Roman" pitchFamily="18" charset="0"/>
            </a:endParaRPr>
          </a:p>
        </p:txBody>
      </p:sp>
    </p:spTree>
    <p:extLst>
      <p:ext uri="{BB962C8B-B14F-4D97-AF65-F5344CB8AC3E}">
        <p14:creationId xmlns:p14="http://schemas.microsoft.com/office/powerpoint/2010/main" val="40185142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a:solidFill>
                  <a:srgbClr val="FFFF00"/>
                </a:solidFill>
                <a:latin typeface="Times New Roman" pitchFamily="18" charset="0"/>
                <a:cs typeface="Times New Roman" pitchFamily="18" charset="0"/>
              </a:rPr>
              <a:t>Законски оквир</a:t>
            </a:r>
            <a:endParaRPr lang="sr-Latn-RS" dirty="0">
              <a:solidFill>
                <a:srgbClr val="FFFF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lvl="0"/>
            <a:r>
              <a:rPr lang="sr-Latn-RS" dirty="0">
                <a:effectLst/>
                <a:latin typeface="Times New Roman" pitchFamily="18" charset="0"/>
                <a:cs typeface="Times New Roman" pitchFamily="18" charset="0"/>
              </a:rPr>
              <a:t>Закон о облигационим односима</a:t>
            </a:r>
          </a:p>
          <a:p>
            <a:pPr lvl="0"/>
            <a:r>
              <a:rPr lang="sr-Latn-RS" dirty="0">
                <a:effectLst/>
                <a:latin typeface="Times New Roman" pitchFamily="18" charset="0"/>
                <a:cs typeface="Times New Roman" pitchFamily="18" charset="0"/>
              </a:rPr>
              <a:t>Закон о планирању и изградњи</a:t>
            </a:r>
          </a:p>
          <a:p>
            <a:pPr lvl="0"/>
            <a:r>
              <a:rPr lang="sr-Latn-RS" dirty="0">
                <a:effectLst/>
                <a:latin typeface="Times New Roman" pitchFamily="18" charset="0"/>
                <a:cs typeface="Times New Roman" pitchFamily="18" charset="0"/>
              </a:rPr>
              <a:t>Закон о јавним набавкама</a:t>
            </a:r>
          </a:p>
          <a:p>
            <a:pPr lvl="0"/>
            <a:r>
              <a:rPr lang="sr-Latn-RS" dirty="0">
                <a:effectLst/>
                <a:latin typeface="Times New Roman" pitchFamily="18" charset="0"/>
                <a:cs typeface="Times New Roman" pitchFamily="18" charset="0"/>
              </a:rPr>
              <a:t>Посебне </a:t>
            </a:r>
            <a:r>
              <a:rPr lang="sr-Latn-RS" dirty="0" err="1">
                <a:effectLst/>
                <a:latin typeface="Times New Roman" pitchFamily="18" charset="0"/>
                <a:cs typeface="Times New Roman" pitchFamily="18" charset="0"/>
              </a:rPr>
              <a:t>узансе</a:t>
            </a:r>
            <a:r>
              <a:rPr lang="sr-Latn-RS" dirty="0">
                <a:effectLst/>
                <a:latin typeface="Times New Roman" pitchFamily="18" charset="0"/>
                <a:cs typeface="Times New Roman" pitchFamily="18" charset="0"/>
              </a:rPr>
              <a:t> о грађењу</a:t>
            </a:r>
          </a:p>
        </p:txBody>
      </p:sp>
    </p:spTree>
    <p:extLst>
      <p:ext uri="{BB962C8B-B14F-4D97-AF65-F5344CB8AC3E}">
        <p14:creationId xmlns:p14="http://schemas.microsoft.com/office/powerpoint/2010/main" val="11836366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59768"/>
          </a:xfrm>
        </p:spPr>
        <p:txBody>
          <a:bodyPr/>
          <a:lstStyle/>
          <a:p>
            <a:r>
              <a:rPr lang="sr-Latn-RS" sz="4000" b="1" dirty="0">
                <a:solidFill>
                  <a:srgbClr val="FFFF00"/>
                </a:solidFill>
                <a:effectLst/>
                <a:latin typeface="Times New Roman" pitchFamily="18" charset="0"/>
                <a:cs typeface="Times New Roman" pitchFamily="18" charset="0"/>
              </a:rPr>
              <a:t>Закон о облигационим односима</a:t>
            </a:r>
          </a:p>
        </p:txBody>
      </p:sp>
      <p:sp>
        <p:nvSpPr>
          <p:cNvPr id="3" name="Content Placeholder 2"/>
          <p:cNvSpPr>
            <a:spLocks noGrp="1"/>
          </p:cNvSpPr>
          <p:nvPr>
            <p:ph idx="1"/>
          </p:nvPr>
        </p:nvSpPr>
        <p:spPr>
          <a:xfrm>
            <a:off x="457200" y="1484784"/>
            <a:ext cx="8291264" cy="5184576"/>
          </a:xfrm>
        </p:spPr>
        <p:txBody>
          <a:bodyPr/>
          <a:lstStyle/>
          <a:p>
            <a:pPr marL="0" indent="0" algn="ctr">
              <a:buNone/>
            </a:pPr>
            <a:r>
              <a:rPr lang="sr-Latn-RS" sz="2400" b="1" dirty="0">
                <a:effectLst/>
                <a:latin typeface="Times New Roman" pitchFamily="18" charset="0"/>
                <a:cs typeface="Times New Roman" pitchFamily="18" charset="0"/>
              </a:rPr>
              <a:t>Глава XIII </a:t>
            </a:r>
          </a:p>
          <a:p>
            <a:pPr marL="0" indent="0" algn="ctr">
              <a:buNone/>
            </a:pPr>
            <a:r>
              <a:rPr lang="sr-Latn-RS" sz="2000" b="1" dirty="0">
                <a:solidFill>
                  <a:srgbClr val="FFFF00"/>
                </a:solidFill>
                <a:effectLst/>
                <a:latin typeface="Times New Roman" pitchFamily="18" charset="0"/>
                <a:cs typeface="Times New Roman" pitchFamily="18" charset="0"/>
              </a:rPr>
              <a:t>УГОВОР О ГРАЂЕЊУ </a:t>
            </a:r>
          </a:p>
          <a:p>
            <a:pPr marL="0" indent="0" algn="ctr">
              <a:buNone/>
            </a:pPr>
            <a:r>
              <a:rPr lang="sr-Latn-RS" sz="2000" b="1" dirty="0" smtClean="0">
                <a:effectLst/>
                <a:latin typeface="Times New Roman" pitchFamily="18" charset="0"/>
                <a:cs typeface="Times New Roman" pitchFamily="18" charset="0"/>
              </a:rPr>
              <a:t>Члан </a:t>
            </a:r>
            <a:r>
              <a:rPr lang="sr-Latn-RS" sz="2000" b="1" dirty="0">
                <a:effectLst/>
                <a:latin typeface="Times New Roman" pitchFamily="18" charset="0"/>
                <a:cs typeface="Times New Roman" pitchFamily="18" charset="0"/>
              </a:rPr>
              <a:t>630. </a:t>
            </a:r>
          </a:p>
          <a:p>
            <a:r>
              <a:rPr lang="sr-Latn-RS" sz="2400" dirty="0">
                <a:effectLst/>
                <a:latin typeface="Times New Roman" pitchFamily="18" charset="0"/>
                <a:cs typeface="Times New Roman" pitchFamily="18" charset="0"/>
              </a:rPr>
              <a:t>(1) </a:t>
            </a:r>
            <a:r>
              <a:rPr lang="sr-Latn-RS" sz="2400" dirty="0">
                <a:solidFill>
                  <a:srgbClr val="FFFF00"/>
                </a:solidFill>
                <a:effectLst/>
                <a:latin typeface="Times New Roman" pitchFamily="18" charset="0"/>
                <a:cs typeface="Times New Roman" pitchFamily="18" charset="0"/>
              </a:rPr>
              <a:t>Уговор о грађењу је уговор о делу </a:t>
            </a:r>
            <a:r>
              <a:rPr lang="sr-Latn-RS" sz="2400" dirty="0">
                <a:effectLst/>
                <a:latin typeface="Times New Roman" pitchFamily="18" charset="0"/>
                <a:cs typeface="Times New Roman" pitchFamily="18" charset="0"/>
              </a:rPr>
              <a:t>којим се </a:t>
            </a:r>
            <a:r>
              <a:rPr lang="sr-Latn-RS" sz="2400" dirty="0">
                <a:solidFill>
                  <a:srgbClr val="FFFF00"/>
                </a:solidFill>
                <a:effectLst/>
                <a:latin typeface="Times New Roman" pitchFamily="18" charset="0"/>
                <a:cs typeface="Times New Roman" pitchFamily="18" charset="0"/>
              </a:rPr>
              <a:t>извођач обавезује да према одређеном пројекту сагради у уговореном року одређену грађевину</a:t>
            </a:r>
            <a:r>
              <a:rPr lang="sr-Latn-RS" sz="2400" dirty="0">
                <a:effectLst/>
                <a:latin typeface="Times New Roman" pitchFamily="18" charset="0"/>
                <a:cs typeface="Times New Roman" pitchFamily="18" charset="0"/>
              </a:rPr>
              <a:t> на одређеном земљишту, или да на таквом земљишту, односно на већ постојећем објекту изврши какве друге грађевинске радове, </a:t>
            </a:r>
            <a:r>
              <a:rPr lang="sr-Latn-RS" sz="2400" dirty="0">
                <a:solidFill>
                  <a:srgbClr val="FFFF00"/>
                </a:solidFill>
                <a:effectLst/>
                <a:latin typeface="Times New Roman" pitchFamily="18" charset="0"/>
                <a:cs typeface="Times New Roman" pitchFamily="18" charset="0"/>
              </a:rPr>
              <a:t>а наручилац се обавезује да му за то исплати одређену цену</a:t>
            </a:r>
            <a:r>
              <a:rPr lang="sr-Latn-RS" sz="2400" dirty="0">
                <a:effectLst/>
                <a:latin typeface="Times New Roman" pitchFamily="18" charset="0"/>
                <a:cs typeface="Times New Roman" pitchFamily="18" charset="0"/>
              </a:rPr>
              <a:t>. </a:t>
            </a:r>
          </a:p>
          <a:p>
            <a:r>
              <a:rPr lang="sr-Latn-RS" sz="2400" dirty="0">
                <a:effectLst/>
                <a:latin typeface="Times New Roman" pitchFamily="18" charset="0"/>
                <a:cs typeface="Times New Roman" pitchFamily="18" charset="0"/>
              </a:rPr>
              <a:t>(2) Уговор о грађењу </a:t>
            </a:r>
            <a:r>
              <a:rPr lang="sr-Latn-RS" sz="2400" dirty="0">
                <a:solidFill>
                  <a:srgbClr val="FFFF00"/>
                </a:solidFill>
                <a:effectLst/>
                <a:latin typeface="Times New Roman" pitchFamily="18" charset="0"/>
                <a:cs typeface="Times New Roman" pitchFamily="18" charset="0"/>
              </a:rPr>
              <a:t>мора бити закључен у писменој форми. </a:t>
            </a:r>
            <a:endParaRPr lang="sr-Latn-RS" sz="2400"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37122601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solidFill>
                  <a:srgbClr val="FFFF00"/>
                </a:solidFill>
                <a:effectLst/>
                <a:latin typeface="Times New Roman" pitchFamily="18" charset="0"/>
                <a:cs typeface="Times New Roman" pitchFamily="18" charset="0"/>
              </a:rPr>
              <a:t>УГОВОР О ГРАЂЕЊУ </a:t>
            </a:r>
            <a:endParaRPr lang="sr-Latn-R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lgn="ctr">
              <a:buNone/>
            </a:pPr>
            <a:r>
              <a:rPr lang="sr-Latn-RS" b="1" dirty="0">
                <a:solidFill>
                  <a:srgbClr val="FFFF00"/>
                </a:solidFill>
                <a:effectLst/>
                <a:latin typeface="Times New Roman" pitchFamily="18" charset="0"/>
                <a:cs typeface="Times New Roman" pitchFamily="18" charset="0"/>
              </a:rPr>
              <a:t>Цена радова </a:t>
            </a:r>
          </a:p>
          <a:p>
            <a:pPr marL="0" indent="0" algn="ctr">
              <a:buNone/>
            </a:pPr>
            <a:r>
              <a:rPr lang="sr-Latn-RS" b="1" dirty="0">
                <a:effectLst/>
                <a:latin typeface="Times New Roman" pitchFamily="18" charset="0"/>
                <a:cs typeface="Times New Roman" pitchFamily="18" charset="0"/>
              </a:rPr>
              <a:t>Члан 635. </a:t>
            </a:r>
          </a:p>
          <a:p>
            <a:pPr marL="0" indent="0">
              <a:buNone/>
            </a:pPr>
            <a:r>
              <a:rPr lang="sr-Latn-RS" dirty="0">
                <a:effectLst/>
                <a:latin typeface="Times New Roman" pitchFamily="18" charset="0"/>
                <a:cs typeface="Times New Roman" pitchFamily="18" charset="0"/>
              </a:rPr>
              <a:t>Цена радова се може одредити</a:t>
            </a:r>
            <a:r>
              <a:rPr lang="sr-Latn-RS" dirty="0">
                <a:solidFill>
                  <a:srgbClr val="FFFF00"/>
                </a:solidFill>
                <a:effectLst/>
                <a:latin typeface="Times New Roman" pitchFamily="18" charset="0"/>
                <a:cs typeface="Times New Roman" pitchFamily="18" charset="0"/>
              </a:rPr>
              <a:t> по јединици мере</a:t>
            </a:r>
            <a:r>
              <a:rPr lang="sr-Latn-RS" dirty="0">
                <a:effectLst/>
                <a:latin typeface="Times New Roman" pitchFamily="18" charset="0"/>
                <a:cs typeface="Times New Roman" pitchFamily="18" charset="0"/>
              </a:rPr>
              <a:t> уговорених радова (јединична цена) или </a:t>
            </a:r>
            <a:r>
              <a:rPr lang="sr-Latn-RS" dirty="0">
                <a:solidFill>
                  <a:srgbClr val="FFFF00"/>
                </a:solidFill>
                <a:effectLst/>
                <a:latin typeface="Times New Roman" pitchFamily="18" charset="0"/>
                <a:cs typeface="Times New Roman" pitchFamily="18" charset="0"/>
              </a:rPr>
              <a:t>у укупном износу </a:t>
            </a:r>
            <a:r>
              <a:rPr lang="sr-Latn-RS" dirty="0">
                <a:effectLst/>
                <a:latin typeface="Times New Roman" pitchFamily="18" charset="0"/>
                <a:cs typeface="Times New Roman" pitchFamily="18" charset="0"/>
              </a:rPr>
              <a:t>за цео објекат (укупно уговорена цена). </a:t>
            </a:r>
            <a:br>
              <a:rPr lang="sr-Latn-RS" dirty="0">
                <a:effectLst/>
                <a:latin typeface="Times New Roman" pitchFamily="18" charset="0"/>
                <a:cs typeface="Times New Roman" pitchFamily="18" charset="0"/>
              </a:rPr>
            </a:br>
            <a:endParaRPr lang="sr-Latn-RS" dirty="0">
              <a:effectLst/>
              <a:latin typeface="Times New Roman" pitchFamily="18" charset="0"/>
              <a:cs typeface="Times New Roman" pitchFamily="18" charset="0"/>
            </a:endParaRPr>
          </a:p>
          <a:p>
            <a:endParaRPr lang="sr-Latn-RS" dirty="0">
              <a:latin typeface="Times New Roman" pitchFamily="18" charset="0"/>
              <a:cs typeface="Times New Roman" pitchFamily="18" charset="0"/>
            </a:endParaRPr>
          </a:p>
        </p:txBody>
      </p:sp>
    </p:spTree>
    <p:extLst>
      <p:ext uri="{BB962C8B-B14F-4D97-AF65-F5344CB8AC3E}">
        <p14:creationId xmlns:p14="http://schemas.microsoft.com/office/powerpoint/2010/main" val="24009655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59768"/>
          </a:xfrm>
        </p:spPr>
        <p:txBody>
          <a:bodyPr/>
          <a:lstStyle/>
          <a:p>
            <a:r>
              <a:rPr lang="sr-Latn-RS" dirty="0">
                <a:solidFill>
                  <a:srgbClr val="FFFF00"/>
                </a:solidFill>
                <a:effectLst/>
                <a:latin typeface="Times New Roman" pitchFamily="18" charset="0"/>
                <a:cs typeface="Times New Roman" pitchFamily="18" charset="0"/>
              </a:rPr>
              <a:t>УГОВОР О ГРАЂЕЊУ </a:t>
            </a:r>
            <a:endParaRPr lang="sr-Latn-RS" dirty="0">
              <a:latin typeface="Times New Roman" pitchFamily="18" charset="0"/>
              <a:cs typeface="Times New Roman" pitchFamily="18" charset="0"/>
            </a:endParaRPr>
          </a:p>
        </p:txBody>
      </p:sp>
      <p:sp>
        <p:nvSpPr>
          <p:cNvPr id="3" name="Content Placeholder 2"/>
          <p:cNvSpPr>
            <a:spLocks noGrp="1"/>
          </p:cNvSpPr>
          <p:nvPr>
            <p:ph idx="1"/>
          </p:nvPr>
        </p:nvSpPr>
        <p:spPr>
          <a:xfrm>
            <a:off x="467544" y="1412776"/>
            <a:ext cx="8280920" cy="5112568"/>
          </a:xfrm>
        </p:spPr>
        <p:txBody>
          <a:bodyPr/>
          <a:lstStyle/>
          <a:p>
            <a:pPr marL="0" indent="0" algn="ctr">
              <a:buNone/>
            </a:pPr>
            <a:r>
              <a:rPr lang="sr-Latn-RS" b="1" dirty="0">
                <a:solidFill>
                  <a:srgbClr val="FFFF00"/>
                </a:solidFill>
                <a:effectLst/>
                <a:latin typeface="Times New Roman" pitchFamily="18" charset="0"/>
                <a:cs typeface="Times New Roman" pitchFamily="18" charset="0"/>
              </a:rPr>
              <a:t>Измена цене </a:t>
            </a:r>
          </a:p>
          <a:p>
            <a:pPr marL="0" indent="0" algn="ctr">
              <a:buNone/>
            </a:pPr>
            <a:r>
              <a:rPr lang="sr-Latn-RS" b="1" dirty="0">
                <a:effectLst/>
                <a:latin typeface="Times New Roman" pitchFamily="18" charset="0"/>
                <a:cs typeface="Times New Roman" pitchFamily="18" charset="0"/>
              </a:rPr>
              <a:t>Члан 636. </a:t>
            </a:r>
          </a:p>
          <a:p>
            <a:pPr marL="0" indent="0">
              <a:buNone/>
            </a:pPr>
            <a:r>
              <a:rPr lang="sr-Latn-RS" sz="2800" dirty="0">
                <a:effectLst/>
                <a:latin typeface="Times New Roman" pitchFamily="18" charset="0"/>
                <a:cs typeface="Times New Roman" pitchFamily="18" charset="0"/>
              </a:rPr>
              <a:t>(1) Ако уговором у погледу измене цене </a:t>
            </a:r>
            <a:r>
              <a:rPr lang="sr-Latn-RS" sz="2800" dirty="0">
                <a:solidFill>
                  <a:srgbClr val="FFFF00"/>
                </a:solidFill>
                <a:effectLst/>
                <a:latin typeface="Times New Roman" pitchFamily="18" charset="0"/>
                <a:cs typeface="Times New Roman" pitchFamily="18" charset="0"/>
              </a:rPr>
              <a:t>није предвиђено што друго</a:t>
            </a:r>
            <a:r>
              <a:rPr lang="sr-Latn-RS" sz="2800" dirty="0">
                <a:effectLst/>
                <a:latin typeface="Times New Roman" pitchFamily="18" charset="0"/>
                <a:cs typeface="Times New Roman" pitchFamily="18" charset="0"/>
              </a:rPr>
              <a:t>, извођач који је своју </a:t>
            </a:r>
            <a:r>
              <a:rPr lang="sr-Latn-RS" sz="2800" dirty="0">
                <a:solidFill>
                  <a:srgbClr val="FFFF00"/>
                </a:solidFill>
                <a:effectLst/>
                <a:latin typeface="Times New Roman" pitchFamily="18" charset="0"/>
                <a:cs typeface="Times New Roman" pitchFamily="18" charset="0"/>
              </a:rPr>
              <a:t>обавезу испунио у предвиђеном року </a:t>
            </a:r>
            <a:r>
              <a:rPr lang="sr-Latn-RS" sz="2800" dirty="0">
                <a:effectLst/>
                <a:latin typeface="Times New Roman" pitchFamily="18" charset="0"/>
                <a:cs typeface="Times New Roman" pitchFamily="18" charset="0"/>
              </a:rPr>
              <a:t>може захтевати повећање цене радова ако су се у времену између закључења уговора и његовог испуњења повећале цене елемената на основу којих је одређена цена радова, тако да би требало да та цена буде већа </a:t>
            </a:r>
            <a:r>
              <a:rPr lang="sr-Latn-RS" sz="2800" dirty="0">
                <a:solidFill>
                  <a:srgbClr val="FFFF00"/>
                </a:solidFill>
                <a:effectLst/>
                <a:latin typeface="Times New Roman" pitchFamily="18" charset="0"/>
                <a:cs typeface="Times New Roman" pitchFamily="18" charset="0"/>
              </a:rPr>
              <a:t>за више од два процента. </a:t>
            </a:r>
          </a:p>
        </p:txBody>
      </p:sp>
    </p:spTree>
    <p:extLst>
      <p:ext uri="{BB962C8B-B14F-4D97-AF65-F5344CB8AC3E}">
        <p14:creationId xmlns:p14="http://schemas.microsoft.com/office/powerpoint/2010/main" val="37412240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3744"/>
          </a:xfrm>
        </p:spPr>
        <p:txBody>
          <a:bodyPr/>
          <a:lstStyle/>
          <a:p>
            <a:r>
              <a:rPr lang="sr-Latn-RS" sz="3200" b="1" dirty="0">
                <a:solidFill>
                  <a:srgbClr val="FFFF00"/>
                </a:solidFill>
                <a:effectLst/>
                <a:latin typeface="Times New Roman" pitchFamily="18" charset="0"/>
                <a:cs typeface="Times New Roman" pitchFamily="18" charset="0"/>
              </a:rPr>
              <a:t>Уговор о грађењу са посебном одредбом </a:t>
            </a:r>
            <a:endParaRPr lang="sr-Latn-RS" sz="3200" dirty="0">
              <a:latin typeface="Times New Roman" pitchFamily="18" charset="0"/>
              <a:cs typeface="Times New Roman" pitchFamily="18" charset="0"/>
            </a:endParaRPr>
          </a:p>
        </p:txBody>
      </p:sp>
      <p:sp>
        <p:nvSpPr>
          <p:cNvPr id="3" name="Content Placeholder 2"/>
          <p:cNvSpPr>
            <a:spLocks noGrp="1"/>
          </p:cNvSpPr>
          <p:nvPr>
            <p:ph idx="1"/>
          </p:nvPr>
        </p:nvSpPr>
        <p:spPr>
          <a:xfrm>
            <a:off x="107504" y="764704"/>
            <a:ext cx="8928992" cy="5976664"/>
          </a:xfrm>
        </p:spPr>
        <p:txBody>
          <a:bodyPr/>
          <a:lstStyle/>
          <a:p>
            <a:pPr marL="0" indent="0" algn="ctr">
              <a:buNone/>
            </a:pPr>
            <a:r>
              <a:rPr lang="sr-Latn-RS" b="1" dirty="0">
                <a:effectLst/>
                <a:latin typeface="Times New Roman" pitchFamily="18" charset="0"/>
                <a:cs typeface="Times New Roman" pitchFamily="18" charset="0"/>
              </a:rPr>
              <a:t>Члан 640. </a:t>
            </a:r>
          </a:p>
          <a:p>
            <a:pPr marL="0" indent="0">
              <a:buNone/>
            </a:pPr>
            <a:r>
              <a:rPr lang="sr-Latn-RS" sz="2800" dirty="0">
                <a:effectLst/>
                <a:latin typeface="Times New Roman" pitchFamily="18" charset="0"/>
                <a:cs typeface="Times New Roman" pitchFamily="18" charset="0"/>
              </a:rPr>
              <a:t>(1) Ако уговор о грађењу садржи одредбу </a:t>
            </a:r>
            <a:r>
              <a:rPr lang="sr-Latn-RS" sz="2800" dirty="0">
                <a:solidFill>
                  <a:srgbClr val="FFFF00"/>
                </a:solidFill>
                <a:effectLst/>
                <a:latin typeface="Times New Roman" pitchFamily="18" charset="0"/>
                <a:cs typeface="Times New Roman" pitchFamily="18" charset="0"/>
              </a:rPr>
              <a:t>"кључ у руке"</a:t>
            </a:r>
            <a:r>
              <a:rPr lang="sr-Latn-RS" sz="2800" dirty="0">
                <a:effectLst/>
                <a:latin typeface="Times New Roman" pitchFamily="18" charset="0"/>
                <a:cs typeface="Times New Roman" pitchFamily="18" charset="0"/>
              </a:rPr>
              <a:t> или неку другу сличну одредбу, извођач се самостално обавезује да изврши скупа </a:t>
            </a:r>
            <a:r>
              <a:rPr lang="sr-Latn-RS" sz="2800" dirty="0">
                <a:solidFill>
                  <a:srgbClr val="FFFF00"/>
                </a:solidFill>
                <a:effectLst/>
                <a:latin typeface="Times New Roman" pitchFamily="18" charset="0"/>
                <a:cs typeface="Times New Roman" pitchFamily="18" charset="0"/>
              </a:rPr>
              <a:t>све радове потребне за изградњу и употребу одређеног целовитог објекта. </a:t>
            </a:r>
          </a:p>
          <a:p>
            <a:pPr marL="0" indent="0">
              <a:buNone/>
            </a:pPr>
            <a:r>
              <a:rPr lang="sr-Latn-RS" sz="2800" dirty="0">
                <a:effectLst/>
                <a:latin typeface="Times New Roman" pitchFamily="18" charset="0"/>
                <a:cs typeface="Times New Roman" pitchFamily="18" charset="0"/>
              </a:rPr>
              <a:t>(2) У том случају уговорена цена </a:t>
            </a:r>
            <a:r>
              <a:rPr lang="sr-Latn-RS" sz="2800" dirty="0">
                <a:solidFill>
                  <a:srgbClr val="FFFF00"/>
                </a:solidFill>
                <a:effectLst/>
                <a:latin typeface="Times New Roman" pitchFamily="18" charset="0"/>
                <a:cs typeface="Times New Roman" pitchFamily="18" charset="0"/>
              </a:rPr>
              <a:t>обухвата и вредност свих непредвиђених радова и вишкова радова</a:t>
            </a:r>
            <a:r>
              <a:rPr lang="sr-Latn-RS" sz="2800" dirty="0">
                <a:effectLst/>
                <a:latin typeface="Times New Roman" pitchFamily="18" charset="0"/>
                <a:cs typeface="Times New Roman" pitchFamily="18" charset="0"/>
              </a:rPr>
              <a:t>, а искључује утицај </a:t>
            </a:r>
            <a:r>
              <a:rPr lang="sr-Latn-RS" sz="2800" dirty="0" err="1">
                <a:effectLst/>
                <a:latin typeface="Times New Roman" pitchFamily="18" charset="0"/>
                <a:cs typeface="Times New Roman" pitchFamily="18" charset="0"/>
              </a:rPr>
              <a:t>мањкова</a:t>
            </a:r>
            <a:r>
              <a:rPr lang="sr-Latn-RS" sz="2800" dirty="0">
                <a:effectLst/>
                <a:latin typeface="Times New Roman" pitchFamily="18" charset="0"/>
                <a:cs typeface="Times New Roman" pitchFamily="18" charset="0"/>
              </a:rPr>
              <a:t> радова на уговорену цену. </a:t>
            </a:r>
          </a:p>
          <a:p>
            <a:pPr marL="0" indent="0">
              <a:buNone/>
            </a:pPr>
            <a:r>
              <a:rPr lang="sr-Latn-RS" sz="2800" dirty="0">
                <a:effectLst/>
                <a:latin typeface="Times New Roman" pitchFamily="18" charset="0"/>
                <a:cs typeface="Times New Roman" pitchFamily="18" charset="0"/>
              </a:rPr>
              <a:t>(3) Ако у уговору "кључ у руке" учествује као уговорна страна </a:t>
            </a:r>
            <a:r>
              <a:rPr lang="sr-Latn-RS" sz="2800" dirty="0">
                <a:solidFill>
                  <a:srgbClr val="FFFF00"/>
                </a:solidFill>
                <a:effectLst/>
                <a:latin typeface="Times New Roman" pitchFamily="18" charset="0"/>
                <a:cs typeface="Times New Roman" pitchFamily="18" charset="0"/>
              </a:rPr>
              <a:t>више извођача</a:t>
            </a:r>
            <a:r>
              <a:rPr lang="sr-Latn-RS" sz="2800" dirty="0">
                <a:effectLst/>
                <a:latin typeface="Times New Roman" pitchFamily="18" charset="0"/>
                <a:cs typeface="Times New Roman" pitchFamily="18" charset="0"/>
              </a:rPr>
              <a:t>, њихова </a:t>
            </a:r>
            <a:r>
              <a:rPr lang="sr-Latn-RS" sz="2800" dirty="0">
                <a:solidFill>
                  <a:srgbClr val="FFFF00"/>
                </a:solidFill>
                <a:effectLst/>
                <a:latin typeface="Times New Roman" pitchFamily="18" charset="0"/>
                <a:cs typeface="Times New Roman" pitchFamily="18" charset="0"/>
              </a:rPr>
              <a:t>одговорност </a:t>
            </a:r>
            <a:r>
              <a:rPr lang="sr-Latn-RS" sz="2800" dirty="0">
                <a:effectLst/>
                <a:latin typeface="Times New Roman" pitchFamily="18" charset="0"/>
                <a:cs typeface="Times New Roman" pitchFamily="18" charset="0"/>
              </a:rPr>
              <a:t>према наручиоцу је </a:t>
            </a:r>
            <a:r>
              <a:rPr lang="sr-Latn-RS" sz="2800" dirty="0">
                <a:solidFill>
                  <a:srgbClr val="FFFF00"/>
                </a:solidFill>
                <a:effectLst/>
                <a:latin typeface="Times New Roman" pitchFamily="18" charset="0"/>
                <a:cs typeface="Times New Roman" pitchFamily="18" charset="0"/>
              </a:rPr>
              <a:t>солидарна.</a:t>
            </a:r>
            <a:endParaRPr lang="sr-Latn-RS" sz="2800"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11681572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29" y="-28511"/>
            <a:ext cx="8964488" cy="1371600"/>
          </a:xfrm>
        </p:spPr>
        <p:txBody>
          <a:bodyPr/>
          <a:lstStyle/>
          <a:p>
            <a:r>
              <a:rPr lang="sr-Latn-RS" sz="4000" dirty="0">
                <a:solidFill>
                  <a:srgbClr val="FFFF00"/>
                </a:solidFill>
                <a:effectLst/>
                <a:latin typeface="Times New Roman" pitchFamily="18" charset="0"/>
                <a:cs typeface="Times New Roman" pitchFamily="18" charset="0"/>
              </a:rPr>
              <a:t>Одговорност извођача и пројектанта за солидност грађевине </a:t>
            </a:r>
          </a:p>
        </p:txBody>
      </p:sp>
      <p:sp>
        <p:nvSpPr>
          <p:cNvPr id="3" name="Content Placeholder 2"/>
          <p:cNvSpPr>
            <a:spLocks noGrp="1"/>
          </p:cNvSpPr>
          <p:nvPr>
            <p:ph idx="1"/>
          </p:nvPr>
        </p:nvSpPr>
        <p:spPr>
          <a:xfrm>
            <a:off x="179512" y="1196752"/>
            <a:ext cx="8856984" cy="5661248"/>
          </a:xfrm>
        </p:spPr>
        <p:txBody>
          <a:bodyPr/>
          <a:lstStyle/>
          <a:p>
            <a:pPr marL="0" indent="0" algn="ctr">
              <a:buNone/>
            </a:pPr>
            <a:r>
              <a:rPr lang="sr-Latn-RS" dirty="0" smtClean="0">
                <a:effectLst/>
                <a:latin typeface="Times New Roman" pitchFamily="18" charset="0"/>
                <a:cs typeface="Times New Roman" pitchFamily="18" charset="0"/>
              </a:rPr>
              <a:t>Члан </a:t>
            </a:r>
            <a:r>
              <a:rPr lang="sr-Latn-RS" dirty="0">
                <a:effectLst/>
                <a:latin typeface="Times New Roman" pitchFamily="18" charset="0"/>
                <a:cs typeface="Times New Roman" pitchFamily="18" charset="0"/>
              </a:rPr>
              <a:t>644. </a:t>
            </a:r>
          </a:p>
          <a:p>
            <a:pPr marL="0" indent="0">
              <a:buNone/>
            </a:pPr>
            <a:r>
              <a:rPr lang="sr-Latn-RS" sz="2700" dirty="0">
                <a:effectLst/>
                <a:latin typeface="Times New Roman" pitchFamily="18" charset="0"/>
                <a:cs typeface="Times New Roman" pitchFamily="18" charset="0"/>
              </a:rPr>
              <a:t>(1) Извођач одговара за недостатке у изради грађевине који се тичу њене солидности, уколико би се ти недостаци показали </a:t>
            </a:r>
            <a:r>
              <a:rPr lang="sr-Latn-RS" sz="2700" dirty="0">
                <a:solidFill>
                  <a:srgbClr val="FFFF00"/>
                </a:solidFill>
                <a:effectLst/>
                <a:latin typeface="Times New Roman" pitchFamily="18" charset="0"/>
                <a:cs typeface="Times New Roman" pitchFamily="18" charset="0"/>
              </a:rPr>
              <a:t>за време од десет година од предаје и пријема радова</a:t>
            </a:r>
            <a:r>
              <a:rPr lang="sr-Latn-RS" sz="2700" dirty="0">
                <a:effectLst/>
                <a:latin typeface="Times New Roman" pitchFamily="18" charset="0"/>
                <a:cs typeface="Times New Roman" pitchFamily="18" charset="0"/>
              </a:rPr>
              <a:t>. </a:t>
            </a:r>
          </a:p>
          <a:p>
            <a:pPr marL="0" indent="0">
              <a:buNone/>
            </a:pPr>
            <a:r>
              <a:rPr lang="sr-Latn-RS" sz="2700" dirty="0">
                <a:effectLst/>
                <a:latin typeface="Times New Roman" pitchFamily="18" charset="0"/>
                <a:cs typeface="Times New Roman" pitchFamily="18" charset="0"/>
              </a:rPr>
              <a:t>(2) Извођач одговара </a:t>
            </a:r>
            <a:r>
              <a:rPr lang="sr-Latn-RS" sz="2700" dirty="0">
                <a:solidFill>
                  <a:srgbClr val="FFFF00"/>
                </a:solidFill>
                <a:effectLst/>
                <a:latin typeface="Times New Roman" pitchFamily="18" charset="0"/>
                <a:cs typeface="Times New Roman" pitchFamily="18" charset="0"/>
              </a:rPr>
              <a:t>и за недостатке земљишта </a:t>
            </a:r>
            <a:r>
              <a:rPr lang="sr-Latn-RS" sz="2700" dirty="0">
                <a:effectLst/>
                <a:latin typeface="Times New Roman" pitchFamily="18" charset="0"/>
                <a:cs typeface="Times New Roman" pitchFamily="18" charset="0"/>
              </a:rPr>
              <a:t>на коме је подигнута грађевина, који би се показали </a:t>
            </a:r>
            <a:r>
              <a:rPr lang="sr-Latn-RS" sz="2700" dirty="0">
                <a:solidFill>
                  <a:srgbClr val="FFFF00"/>
                </a:solidFill>
                <a:effectLst/>
                <a:latin typeface="Times New Roman" pitchFamily="18" charset="0"/>
                <a:cs typeface="Times New Roman" pitchFamily="18" charset="0"/>
              </a:rPr>
              <a:t>за време од десет година </a:t>
            </a:r>
            <a:r>
              <a:rPr lang="sr-Latn-RS" sz="2700" dirty="0">
                <a:effectLst/>
                <a:latin typeface="Times New Roman" pitchFamily="18" charset="0"/>
                <a:cs typeface="Times New Roman" pitchFamily="18" charset="0"/>
              </a:rPr>
              <a:t>од предаје и пријема радова, осим ако је специјализована организација дала стручно мишљење да је земљиште подобно за грађење, а у току грађења се нису појавиле околности које доводе у сумњу </a:t>
            </a:r>
            <a:r>
              <a:rPr lang="sr-Latn-RS" sz="2700" dirty="0" err="1">
                <a:effectLst/>
                <a:latin typeface="Times New Roman" pitchFamily="18" charset="0"/>
                <a:cs typeface="Times New Roman" pitchFamily="18" charset="0"/>
              </a:rPr>
              <a:t>основаност</a:t>
            </a:r>
            <a:r>
              <a:rPr lang="sr-Latn-RS" sz="2700" dirty="0">
                <a:effectLst/>
                <a:latin typeface="Times New Roman" pitchFamily="18" charset="0"/>
                <a:cs typeface="Times New Roman" pitchFamily="18" charset="0"/>
              </a:rPr>
              <a:t> стручног мишљења. </a:t>
            </a:r>
          </a:p>
        </p:txBody>
      </p:sp>
    </p:spTree>
    <p:extLst>
      <p:ext uri="{BB962C8B-B14F-4D97-AF65-F5344CB8AC3E}">
        <p14:creationId xmlns:p14="http://schemas.microsoft.com/office/powerpoint/2010/main" val="151744822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themeOverride>
</file>

<file path=ppt/theme/themeOverride10.xml><?xml version="1.0" encoding="utf-8"?>
<a:themeOverride xmlns:a="http://schemas.openxmlformats.org/drawingml/2006/main">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themeOverride>
</file>

<file path=ppt/theme/themeOverride11.xml><?xml version="1.0" encoding="utf-8"?>
<a:themeOverride xmlns:a="http://schemas.openxmlformats.org/drawingml/2006/main">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themeOverride>
</file>

<file path=ppt/theme/themeOverride2.xml><?xml version="1.0" encoding="utf-8"?>
<a:themeOverride xmlns:a="http://schemas.openxmlformats.org/drawingml/2006/main">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themeOverride>
</file>

<file path=ppt/theme/themeOverride3.xml><?xml version="1.0" encoding="utf-8"?>
<a:themeOverride xmlns:a="http://schemas.openxmlformats.org/drawingml/2006/main">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themeOverride>
</file>

<file path=ppt/theme/themeOverride4.xml><?xml version="1.0" encoding="utf-8"?>
<a:themeOverride xmlns:a="http://schemas.openxmlformats.org/drawingml/2006/main">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themeOverride>
</file>

<file path=ppt/theme/themeOverride5.xml><?xml version="1.0" encoding="utf-8"?>
<a:themeOverride xmlns:a="http://schemas.openxmlformats.org/drawingml/2006/main">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themeOverride>
</file>

<file path=ppt/theme/themeOverride6.xml><?xml version="1.0" encoding="utf-8"?>
<a:themeOverride xmlns:a="http://schemas.openxmlformats.org/drawingml/2006/main">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themeOverride>
</file>

<file path=ppt/theme/themeOverride7.xml><?xml version="1.0" encoding="utf-8"?>
<a:themeOverride xmlns:a="http://schemas.openxmlformats.org/drawingml/2006/main">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themeOverride>
</file>

<file path=ppt/theme/themeOverride8.xml><?xml version="1.0" encoding="utf-8"?>
<a:themeOverride xmlns:a="http://schemas.openxmlformats.org/drawingml/2006/main">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themeOverride>
</file>

<file path=ppt/theme/themeOverride9.xml><?xml version="1.0" encoding="utf-8"?>
<a:themeOverride xmlns:a="http://schemas.openxmlformats.org/drawingml/2006/main">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themeOverride>
</file>

<file path=docProps/app.xml><?xml version="1.0" encoding="utf-8"?>
<Properties xmlns="http://schemas.openxmlformats.org/officeDocument/2006/extended-properties" xmlns:vt="http://schemas.openxmlformats.org/officeDocument/2006/docPropsVTypes">
  <Template/>
  <TotalTime>598</TotalTime>
  <Words>1682</Words>
  <Application>Microsoft Office PowerPoint</Application>
  <PresentationFormat>On-screen Show (4:3)</PresentationFormat>
  <Paragraphs>180</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Textured</vt:lpstr>
      <vt:lpstr>УГОВОРИ О ГРАЂЕЊУ</vt:lpstr>
      <vt:lpstr>УГОВОР О ГРАЂЕЊУ</vt:lpstr>
      <vt:lpstr>ОСНОВНЕ ОДРЕДБЕ УГОВОРА</vt:lpstr>
      <vt:lpstr>Законски оквир</vt:lpstr>
      <vt:lpstr>Закон о облигационим односима</vt:lpstr>
      <vt:lpstr>УГОВОР О ГРАЂЕЊУ </vt:lpstr>
      <vt:lpstr>УГОВОР О ГРАЂЕЊУ </vt:lpstr>
      <vt:lpstr>Уговор о грађењу са посебном одредбом </vt:lpstr>
      <vt:lpstr>Одговорност извођача и пројектанта за солидност грађевине </vt:lpstr>
      <vt:lpstr>Одговорност извођача и пројектанта за солидност грађевине </vt:lpstr>
      <vt:lpstr>Закон о планирању и изградњи</vt:lpstr>
      <vt:lpstr>Закон о јавним набавкама</vt:lpstr>
      <vt:lpstr>ПОСЕБНЕ УЗАНСЕ О ГРАЂЕЊУ</vt:lpstr>
      <vt:lpstr>ПОСЕБНЕ УЗАНСЕ О ГРАЂЕЊУ</vt:lpstr>
      <vt:lpstr>Општи и Посебни услови уговора</vt:lpstr>
      <vt:lpstr>Посебни услови уговарања</vt:lpstr>
      <vt:lpstr>ОСНОВНЕ ОДРЕДБЕ УГОВОРА</vt:lpstr>
      <vt:lpstr>НАЧИНИ УГОВАРАЊА У НАШОЈ ПРАКСИ</vt:lpstr>
      <vt:lpstr>ОСНОВНЕ ОДРЕДБЕ УГОВОРА</vt:lpstr>
      <vt:lpstr>ОСНОВНЕ ОДРЕДБЕ УГОВОРА</vt:lpstr>
      <vt:lpstr>ОСНОВНЕ ОДРЕДБЕ УГОВОРА</vt:lpstr>
      <vt:lpstr>ОСНОВНЕ ОДРЕДБЕ УГОВОРА</vt:lpstr>
      <vt:lpstr>ФИНАНСИЈСКЕ ГАРАНЦИЈЕ</vt:lpstr>
      <vt:lpstr>ФИНАНСИЈСКЕ ГАРАНЦИЈЕ</vt:lpstr>
      <vt:lpstr>ФИНАНСИЈСКЕ ГАРАНЦИЈЕ</vt:lpstr>
      <vt:lpstr>ГАРАНТНИ РОКОВИ</vt:lpstr>
      <vt:lpstr>ГАРАНТНИ РОКОВИ</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UGOVORI O GRAĐENJU</dc:title>
  <dc:creator>Slobodan Jovovic</dc:creator>
  <cp:lastModifiedBy>Goran</cp:lastModifiedBy>
  <cp:revision>26</cp:revision>
  <dcterms:created xsi:type="dcterms:W3CDTF">2015-11-25T12:20:10Z</dcterms:created>
  <dcterms:modified xsi:type="dcterms:W3CDTF">2020-10-19T18:25:51Z</dcterms:modified>
</cp:coreProperties>
</file>