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56" r:id="rId2"/>
    <p:sldId id="261" r:id="rId3"/>
    <p:sldId id="271" r:id="rId4"/>
    <p:sldId id="270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68" r:id="rId13"/>
    <p:sldId id="272" r:id="rId14"/>
    <p:sldId id="273" r:id="rId15"/>
    <p:sldId id="274" r:id="rId16"/>
    <p:sldId id="277" r:id="rId17"/>
    <p:sldId id="275" r:id="rId18"/>
    <p:sldId id="269" r:id="rId19"/>
    <p:sldId id="282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1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902" y="-12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DFA4-00C3-4485-9E92-26CBA89A51A7}" type="datetimeFigureOut">
              <a:rPr lang="sr-Latn-RS" smtClean="0"/>
              <a:t>18.10.2020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1F25-538B-44DD-B790-12D9081A52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04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4840" y="3602038"/>
            <a:ext cx="9144000" cy="5689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dirty="0" smtClean="0"/>
              <a:t>Naslov/Naziv teme predavanja</a:t>
            </a:r>
            <a:endParaRPr lang="sr-Latn-RS" dirty="0"/>
          </a:p>
        </p:txBody>
      </p:sp>
      <p:pic>
        <p:nvPicPr>
          <p:cNvPr id="7" name="Picture 10" descr="Image result for teacher icon 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32" y="4147471"/>
            <a:ext cx="781968" cy="7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lock timer 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72" y="4228910"/>
            <a:ext cx="438171" cy="4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0515600" cy="4000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45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389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3384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6511" y="5814025"/>
            <a:ext cx="12192000" cy="11101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1" y="5547972"/>
            <a:ext cx="1612748" cy="1674345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 rot="10162212" flipH="1">
            <a:off x="-105519" y="2761999"/>
            <a:ext cx="12175565" cy="3852142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18"/>
          <p:cNvSpPr/>
          <p:nvPr userDrawn="1"/>
        </p:nvSpPr>
        <p:spPr>
          <a:xfrm rot="10036807" flipH="1">
            <a:off x="-116637" y="3661707"/>
            <a:ext cx="9775349" cy="2259590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222175"/>
            <a:ext cx="1735069" cy="7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840" y="2531534"/>
            <a:ext cx="9144000" cy="991954"/>
          </a:xfrm>
        </p:spPr>
        <p:txBody>
          <a:bodyPr/>
          <a:lstStyle/>
          <a:p>
            <a:r>
              <a:rPr lang="sr-Latn-R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Investicioni projekti</a:t>
            </a:r>
            <a:endParaRPr 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8560" y="4321125"/>
            <a:ext cx="31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latin typeface="Century Gothic" panose="020B0502020202020204" pitchFamily="34" charset="0"/>
              </a:rPr>
              <a:t>Prof. dr Goran </a:t>
            </a:r>
            <a:r>
              <a:rPr lang="sr-Latn-RS" sz="2000" b="1" dirty="0" smtClean="0">
                <a:latin typeface="Century Gothic" panose="020B0502020202020204" pitchFamily="34" charset="0"/>
              </a:rPr>
              <a:t>Ćirović</a:t>
            </a:r>
            <a:endParaRPr lang="sr-Latn-RS" b="1" dirty="0">
              <a:latin typeface="Century Gothic" panose="020B0502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679593" y="4320163"/>
            <a:ext cx="1418390" cy="397379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12" y="323613"/>
            <a:ext cx="10961914" cy="728889"/>
          </a:xfrm>
        </p:spPr>
        <p:txBody>
          <a:bodyPr/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Tehnički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preduslovi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lokacije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672" y="1774208"/>
            <a:ext cx="10873285" cy="4817659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bi se utvrdilo da li se na određenom prostoru može graditi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 se Informacija o lokaciji ili 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prouče urbanistički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planovi 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 o lokaciji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dokument informativnog karaktera koji zainteresovano lice može pribaviti radi prethodnog uvida u podatke o mogućnostima i ograničenjima izgradnje na katastarskoj parceli, odnosno više katastarskih parcela.</a:t>
            </a:r>
          </a:p>
          <a:p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1" y="269022"/>
            <a:ext cx="10515600" cy="1325563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Informacija o lokaciji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481716"/>
            <a:ext cx="10345003" cy="54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13137" r="21020" b="7245"/>
          <a:stretch/>
        </p:blipFill>
        <p:spPr bwMode="auto">
          <a:xfrm>
            <a:off x="0" y="150125"/>
            <a:ext cx="10072048" cy="67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727265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Idejno rešenje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446663"/>
            <a:ext cx="10515600" cy="4630287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osnovu Informacije o lokaciji (ili podataka iz Detaljnog urbanističkog plana) Investitor radi Idejno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rešenje 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potrebe pribavljanja </a:t>
            </a:r>
            <a:r>
              <a:rPr lang="sr-Latn-R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Lokacijskih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uslova</a:t>
            </a:r>
          </a:p>
          <a:p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Idejnim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rešenjem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prikazuje planirana koncepcija objekta, sa prikazom i navođenjem svih podataka neophodnih za utvrđivanje </a:t>
            </a: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lokacijskih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uslova, u zavisnosti od klase i namene objekta.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242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727265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Lokacijski uslovi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583140"/>
            <a:ext cx="10515600" cy="4230806"/>
          </a:xfrm>
        </p:spPr>
        <p:txBody>
          <a:bodyPr/>
          <a:lstStyle/>
          <a:p>
            <a:r>
              <a:rPr lang="vi-VN" b="1" dirty="0">
                <a:solidFill>
                  <a:schemeClr val="tx1"/>
                </a:solidFill>
              </a:rPr>
              <a:t>Lokacijski uslovi </a:t>
            </a:r>
            <a:r>
              <a:rPr lang="vi-VN" dirty="0">
                <a:solidFill>
                  <a:schemeClr val="tx1"/>
                </a:solidFill>
              </a:rPr>
              <a:t>predstavljaju javnu ispravu i pribavljaju se u cilju utvrđivanja svih urbanističkih, tehničkih i drugih </a:t>
            </a:r>
            <a:r>
              <a:rPr lang="vi-VN" b="1" dirty="0">
                <a:solidFill>
                  <a:schemeClr val="tx1"/>
                </a:solidFill>
              </a:rPr>
              <a:t>uslova za izradu tehničke dokumentacije</a:t>
            </a:r>
            <a:r>
              <a:rPr lang="vi-VN" dirty="0">
                <a:solidFill>
                  <a:schemeClr val="tx1"/>
                </a:solidFill>
              </a:rPr>
              <a:t> kojima se definišu mogućnosti i ograničenja na predmetnoj </a:t>
            </a:r>
            <a:r>
              <a:rPr lang="vi-VN" dirty="0" smtClean="0">
                <a:solidFill>
                  <a:schemeClr val="tx1"/>
                </a:solidFill>
              </a:rPr>
              <a:t>lokaciji </a:t>
            </a:r>
            <a:r>
              <a:rPr lang="vi-VN" dirty="0">
                <a:solidFill>
                  <a:schemeClr val="tx1"/>
                </a:solidFill>
              </a:rPr>
              <a:t>za izgradnju, odnosno dogradnju objekta ili izvođenje radova predviđenih u idejnom rešenju.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896100" cy="69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4" y="337261"/>
            <a:ext cx="10515600" cy="659025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Lokacijski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uslov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036" y="1160059"/>
            <a:ext cx="11174673" cy="5540991"/>
          </a:xfrm>
        </p:spPr>
        <p:txBody>
          <a:bodyPr/>
          <a:lstStyle/>
          <a:p>
            <a:r>
              <a:rPr lang="vi-VN" sz="2800" dirty="0">
                <a:solidFill>
                  <a:schemeClr val="tx1"/>
                </a:solidFill>
              </a:rPr>
              <a:t>Lokacijski uslovi sadrže sve urbanističke, tehničke i druge uslove i podatke potrebne za izradu idejnog, odnosno projekta za građevinsku dozvolu i projekta za izvođenje, kao i podatke o:</a:t>
            </a:r>
          </a:p>
          <a:p>
            <a:pPr marL="355600" indent="-355600"/>
            <a:r>
              <a:rPr lang="vi-VN" sz="2800" dirty="0">
                <a:solidFill>
                  <a:schemeClr val="tx1"/>
                </a:solidFill>
              </a:rPr>
              <a:t>1) </a:t>
            </a:r>
            <a:r>
              <a:rPr lang="vi-VN" sz="2800" b="1" dirty="0">
                <a:solidFill>
                  <a:schemeClr val="tx1"/>
                </a:solidFill>
              </a:rPr>
              <a:t>broju i površini katastarske parcele</a:t>
            </a:r>
            <a:r>
              <a:rPr lang="vi-VN" sz="2800" dirty="0">
                <a:solidFill>
                  <a:schemeClr val="tx1"/>
                </a:solidFill>
              </a:rPr>
              <a:t>, osim za linijske infrastrukturne objekte i antenske stubove;</a:t>
            </a:r>
          </a:p>
          <a:p>
            <a:pPr marL="355600" indent="-355600"/>
            <a:r>
              <a:rPr lang="vi-VN" sz="2800" dirty="0">
                <a:solidFill>
                  <a:schemeClr val="tx1"/>
                </a:solidFill>
              </a:rPr>
              <a:t>2) </a:t>
            </a:r>
            <a:r>
              <a:rPr lang="vi-VN" sz="2800" b="1" dirty="0">
                <a:solidFill>
                  <a:schemeClr val="tx1"/>
                </a:solidFill>
              </a:rPr>
              <a:t>nazivu planskog dokumenta</a:t>
            </a:r>
            <a:r>
              <a:rPr lang="vi-VN" sz="2800" dirty="0">
                <a:solidFill>
                  <a:schemeClr val="tx1"/>
                </a:solidFill>
              </a:rPr>
              <a:t>, odnosno planskom dokumentu i urbanističkom projektu na osnovu kojeg se izdaju lokacijski uslovi i pravila građenja za zonu ili celinu u kojoj se nalazi predmetna parcela;</a:t>
            </a:r>
          </a:p>
          <a:p>
            <a:pPr marL="355600" indent="-355600"/>
            <a:r>
              <a:rPr lang="vi-VN" sz="2800" dirty="0">
                <a:solidFill>
                  <a:schemeClr val="tx1"/>
                </a:solidFill>
              </a:rPr>
              <a:t>3) </a:t>
            </a:r>
            <a:r>
              <a:rPr lang="vi-VN" sz="2800" b="1" dirty="0">
                <a:solidFill>
                  <a:schemeClr val="tx1"/>
                </a:solidFill>
              </a:rPr>
              <a:t>uslove za priključenje </a:t>
            </a:r>
            <a:r>
              <a:rPr lang="vi-VN" sz="2800" dirty="0">
                <a:solidFill>
                  <a:schemeClr val="tx1"/>
                </a:solidFill>
              </a:rPr>
              <a:t>na komunalnu, saobraćajnu i drugu infrastrukturu;</a:t>
            </a:r>
          </a:p>
          <a:p>
            <a:pPr marL="355600" indent="-355600"/>
            <a:r>
              <a:rPr lang="vi-VN" sz="2800" dirty="0">
                <a:solidFill>
                  <a:schemeClr val="tx1"/>
                </a:solidFill>
              </a:rPr>
              <a:t>4) </a:t>
            </a:r>
            <a:r>
              <a:rPr lang="vi-VN" sz="2800" b="1" dirty="0">
                <a:solidFill>
                  <a:schemeClr val="tx1"/>
                </a:solidFill>
              </a:rPr>
              <a:t>podatke o postojećim objektima </a:t>
            </a:r>
            <a:r>
              <a:rPr lang="vi-VN" sz="2800" dirty="0">
                <a:solidFill>
                  <a:schemeClr val="tx1"/>
                </a:solidFill>
              </a:rPr>
              <a:t>na toj parceli koje je potrebno ukloniti pre građenja;</a:t>
            </a:r>
          </a:p>
          <a:p>
            <a:pPr marL="355600" indent="-355600"/>
            <a:r>
              <a:rPr lang="vi-VN" sz="2800" dirty="0">
                <a:solidFill>
                  <a:schemeClr val="tx1"/>
                </a:solidFill>
              </a:rPr>
              <a:t>5) </a:t>
            </a:r>
            <a:r>
              <a:rPr lang="vi-VN" sz="2800" b="1" dirty="0">
                <a:solidFill>
                  <a:schemeClr val="tx1"/>
                </a:solidFill>
              </a:rPr>
              <a:t>druge uslove </a:t>
            </a:r>
            <a:r>
              <a:rPr lang="vi-VN" sz="2800" dirty="0">
                <a:solidFill>
                  <a:schemeClr val="tx1"/>
                </a:solidFill>
              </a:rPr>
              <a:t>u skladu sa posebnim zakonom.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254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1" y="159839"/>
            <a:ext cx="9861644" cy="1150345"/>
          </a:xfrm>
        </p:spPr>
        <p:txBody>
          <a:bodyPr/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pribavljanju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Lokacijski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uslov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pristupa se sledećim fazama realizacije investicije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9948" y="1480783"/>
            <a:ext cx="10515600" cy="5377217"/>
          </a:xfrm>
        </p:spPr>
        <p:txBody>
          <a:bodyPr/>
          <a:lstStyle/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Izrada </a:t>
            </a:r>
            <a:r>
              <a:rPr lang="vi-VN" sz="2800" dirty="0">
                <a:solidFill>
                  <a:schemeClr val="tx1"/>
                </a:solidFill>
              </a:rPr>
              <a:t>projekta za </a:t>
            </a:r>
            <a:r>
              <a:rPr lang="vi-VN" sz="2800" dirty="0" smtClean="0">
                <a:solidFill>
                  <a:schemeClr val="tx1"/>
                </a:solidFill>
              </a:rPr>
              <a:t>građevinsk</a:t>
            </a:r>
            <a:r>
              <a:rPr lang="sr-Latn-RS" sz="2800" dirty="0" smtClean="0">
                <a:solidFill>
                  <a:schemeClr val="tx1"/>
                </a:solidFill>
              </a:rPr>
              <a:t>u</a:t>
            </a:r>
            <a:r>
              <a:rPr lang="vi-VN" sz="2800" dirty="0" smtClean="0">
                <a:solidFill>
                  <a:schemeClr val="tx1"/>
                </a:solidFill>
              </a:rPr>
              <a:t> dozvol</a:t>
            </a:r>
            <a:r>
              <a:rPr lang="sr-Latn-RS" sz="2800" dirty="0" smtClean="0">
                <a:solidFill>
                  <a:schemeClr val="tx1"/>
                </a:solidFill>
              </a:rPr>
              <a:t>u</a:t>
            </a:r>
            <a:r>
              <a:rPr lang="vi-VN" sz="2800" dirty="0" smtClean="0">
                <a:solidFill>
                  <a:schemeClr val="tx1"/>
                </a:solidFill>
              </a:rPr>
              <a:t>;</a:t>
            </a:r>
            <a:endParaRPr lang="vi-VN" sz="2800" dirty="0">
              <a:solidFill>
                <a:schemeClr val="tx1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Pribavljanje </a:t>
            </a:r>
            <a:r>
              <a:rPr lang="vi-VN" sz="2800" dirty="0">
                <a:solidFill>
                  <a:schemeClr val="tx1"/>
                </a:solidFill>
              </a:rPr>
              <a:t>građevinske </a:t>
            </a:r>
            <a:r>
              <a:rPr lang="vi-VN" sz="2800" dirty="0" smtClean="0">
                <a:solidFill>
                  <a:schemeClr val="tx1"/>
                </a:solidFill>
              </a:rPr>
              <a:t>dozvole;</a:t>
            </a:r>
            <a:endParaRPr lang="vi-VN" sz="2800" dirty="0">
              <a:solidFill>
                <a:schemeClr val="tx1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Izrada </a:t>
            </a:r>
            <a:r>
              <a:rPr lang="vi-VN" sz="2800" dirty="0">
                <a:solidFill>
                  <a:schemeClr val="tx1"/>
                </a:solidFill>
              </a:rPr>
              <a:t>projekta za izvođenje;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Prijava </a:t>
            </a:r>
            <a:r>
              <a:rPr lang="vi-VN" sz="2800" dirty="0">
                <a:solidFill>
                  <a:schemeClr val="tx1"/>
                </a:solidFill>
              </a:rPr>
              <a:t>radova;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Izvođenje </a:t>
            </a:r>
            <a:r>
              <a:rPr lang="vi-VN" sz="2800" dirty="0">
                <a:solidFill>
                  <a:schemeClr val="tx1"/>
                </a:solidFill>
              </a:rPr>
              <a:t>radova;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</a:rPr>
              <a:t>Izrada projekta izvedenog objekta;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Tehnički </a:t>
            </a:r>
            <a:r>
              <a:rPr lang="vi-VN" sz="2800" dirty="0">
                <a:solidFill>
                  <a:schemeClr val="tx1"/>
                </a:solidFill>
              </a:rPr>
              <a:t>pregled objekta;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Pribavljanje </a:t>
            </a:r>
            <a:r>
              <a:rPr lang="vi-VN" sz="2800" dirty="0">
                <a:solidFill>
                  <a:schemeClr val="tx1"/>
                </a:solidFill>
              </a:rPr>
              <a:t>upotrebne </a:t>
            </a:r>
            <a:r>
              <a:rPr lang="vi-VN" sz="2800" dirty="0" smtClean="0">
                <a:solidFill>
                  <a:schemeClr val="tx1"/>
                </a:solidFill>
              </a:rPr>
              <a:t>dozvole;</a:t>
            </a:r>
            <a:endParaRPr lang="vi-VN" sz="2800" dirty="0">
              <a:solidFill>
                <a:schemeClr val="tx1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Upis </a:t>
            </a:r>
            <a:r>
              <a:rPr lang="vi-VN" sz="2800" dirty="0">
                <a:solidFill>
                  <a:schemeClr val="tx1"/>
                </a:solidFill>
              </a:rPr>
              <a:t>prava svojine.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301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2" y="350909"/>
            <a:ext cx="10515600" cy="1325563"/>
          </a:xfrm>
        </p:spPr>
        <p:txBody>
          <a:bodyPr/>
          <a:lstStyle/>
          <a:p>
            <a:pPr lvl="0"/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Tehnički preduslovi za upotrebu stambenih objekata</a:t>
            </a:r>
            <a:r>
              <a:rPr lang="sr-Latn-RS" dirty="0"/>
              <a:t/>
            </a:r>
            <a:br>
              <a:rPr lang="sr-Latn-R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320" y="1801504"/>
            <a:ext cx="11245756" cy="4548401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bi se stambeni objekti koristili na legalan i bezbedan način potrebno je da je za taj objekat izdata 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sr-Latn-R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Upotrebna dozvola</a:t>
            </a:r>
            <a:endParaRPr lang="sr-Latn-R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Upotrebna dozvola se može izdati samo za objekte koji su izgrađeni u skladu sa važećom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Građevinskom dozvolom</a:t>
            </a:r>
            <a:endParaRPr lang="sr-Latn-R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2" y="350909"/>
            <a:ext cx="10515600" cy="1325563"/>
          </a:xfrm>
        </p:spPr>
        <p:txBody>
          <a:bodyPr/>
          <a:lstStyle/>
          <a:p>
            <a:pPr lvl="0"/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Tehnički preduslovi za upotrebu stambenih objekata</a:t>
            </a:r>
            <a:r>
              <a:rPr lang="sr-Latn-RS" dirty="0"/>
              <a:t/>
            </a:r>
            <a:br>
              <a:rPr lang="sr-Latn-R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195" y="1801504"/>
            <a:ext cx="11668835" cy="4548401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Tehnički preduslovi za upotrebu stambenih objekata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završetku izgradnje 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skladu sa važećom Građevinskom 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dozvolom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Izvršeno priključenje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objekta na komunalnu i drugu 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Urađen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Projekat </a:t>
            </a:r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izvedenog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Izvršen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Tehnički pregled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(pozitivan izveštaj)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Pibavljena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Upotrebna dozvola 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9004" y="1727900"/>
            <a:ext cx="10515600" cy="419993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Građenje je jedna od najstarijih grana ljudske </a:t>
            </a: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delatnosti,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nastala 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razvijala se paralelno sa evolucijom ljudske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Zahtevi produktivnog građenja kroz postizanje kraćeg vremena, visoko standardizovani kvalitet i niže troškove proizvodnje traže primenu racionalnih metoda organizacije i tehnologije. 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uspešan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koordinacija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učesnika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3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Priključenje 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objekta na komunalnu i drugu infrastrukturu</a:t>
            </a:r>
            <a:endParaRPr lang="sr-Latn-R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797269"/>
            <a:ext cx="10515600" cy="4398579"/>
          </a:xfrm>
        </p:spPr>
        <p:txBody>
          <a:bodyPr/>
          <a:lstStyle/>
          <a:p>
            <a:pPr algn="just"/>
            <a:r>
              <a:rPr lang="vi-VN" sz="3200" dirty="0">
                <a:solidFill>
                  <a:schemeClr val="tx1"/>
                </a:solidFill>
              </a:rPr>
              <a:t>Ako je objekat izveden u skladu sa građevinskom dozvolom i projektom za izvođenje i ako je uz zahtev dostavljen dokaz o uplati naknade za priključenje u iznosu utvrđenom u lokacijskim uslovima, imalac javnih ovlašćenja je dužan da izvrši priključenje objekta na komunalnu i drugu infrastrukturu i da o tome obavesti nadležni organ </a:t>
            </a:r>
            <a:r>
              <a:rPr lang="vi-VN" sz="3200" b="1" dirty="0">
                <a:solidFill>
                  <a:schemeClr val="tx1"/>
                </a:solidFill>
              </a:rPr>
              <a:t>u roku od 15 dana </a:t>
            </a:r>
            <a:r>
              <a:rPr lang="vi-VN" sz="3200" dirty="0">
                <a:solidFill>
                  <a:schemeClr val="tx1"/>
                </a:solidFill>
              </a:rPr>
              <a:t>od dana prijema zahteva za priključenje, uz dostavu fakture u skladu sa konačnim obračunom naknade za priključenje.</a:t>
            </a:r>
            <a:endParaRPr lang="sr-Latn-R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66" y="240314"/>
            <a:ext cx="10515600" cy="800209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Projekat izvedenog objekta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3693" y="1024759"/>
            <a:ext cx="10515600" cy="5407572"/>
          </a:xfrm>
        </p:spPr>
        <p:txBody>
          <a:bodyPr/>
          <a:lstStyle/>
          <a:p>
            <a:pPr algn="just"/>
            <a:r>
              <a:rPr lang="vi-VN" sz="2800" dirty="0">
                <a:solidFill>
                  <a:schemeClr val="tx1"/>
                </a:solidFill>
              </a:rPr>
              <a:t>Projekat izvedenog objekta je skup međusobno usaglašenih projekata koji se izrađuje za potrebe utvrđivanja njegove podobnosti za upotrebu, odnosno pribavljanja upotrebne dozvole, korišćenja i upotrebe objekta, a </a:t>
            </a:r>
            <a:r>
              <a:rPr lang="vi-VN" sz="2800" b="1" dirty="0">
                <a:solidFill>
                  <a:schemeClr val="tx1"/>
                </a:solidFill>
              </a:rPr>
              <a:t>predstavlja projekat za izvođenje sa unetim izmenama nastalim u toku građenja</a:t>
            </a:r>
            <a:r>
              <a:rPr lang="vi-VN" sz="2800" dirty="0" smtClean="0">
                <a:solidFill>
                  <a:schemeClr val="tx1"/>
                </a:solidFill>
              </a:rPr>
              <a:t>.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algn="just"/>
            <a:endParaRPr lang="sr-Latn-RS" sz="900" dirty="0" smtClean="0">
              <a:solidFill>
                <a:schemeClr val="tx1"/>
              </a:solidFill>
            </a:endParaRPr>
          </a:p>
          <a:p>
            <a:pPr algn="just"/>
            <a:r>
              <a:rPr lang="vi-VN" sz="2800" dirty="0">
                <a:solidFill>
                  <a:schemeClr val="tx1"/>
                </a:solidFill>
              </a:rPr>
              <a:t>U slučaju da prilikom građenja objekta, odnosno izvođenja radova, </a:t>
            </a:r>
            <a:r>
              <a:rPr lang="vi-VN" sz="2800" b="1" dirty="0">
                <a:solidFill>
                  <a:schemeClr val="tx1"/>
                </a:solidFill>
              </a:rPr>
              <a:t>nije došlo do odstupanja od projekta za izvođenje</a:t>
            </a:r>
            <a:r>
              <a:rPr lang="vi-VN" sz="2800" dirty="0">
                <a:solidFill>
                  <a:schemeClr val="tx1"/>
                </a:solidFill>
              </a:rPr>
              <a:t>, investitor, vršilac stručnog nadzora i izvođač radova overavaju, pečatom i potpisom odgovornog lica, naslovne strane delova projekta za izvođenje, čime se potvrđuje da je izvedeno stanje jednako projektovanom stanju, a projekat za izvođenje se smatra projektom izvedenog objekta.</a:t>
            </a:r>
            <a:endParaRPr lang="sr-Latn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38" y="287611"/>
            <a:ext cx="10515600" cy="737147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Tehnički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865" y="1024759"/>
            <a:ext cx="10515600" cy="5344510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Tehnički pregled objekta obuhvata</a:t>
            </a:r>
            <a:r>
              <a:rPr lang="vi-VN" dirty="0" smtClean="0">
                <a:solidFill>
                  <a:schemeClr val="tx1"/>
                </a:solidFill>
              </a:rPr>
              <a:t>:</a:t>
            </a:r>
            <a:endParaRPr lang="sr-Latn-RS" dirty="0" smtClean="0">
              <a:solidFill>
                <a:schemeClr val="tx1"/>
              </a:solidFill>
            </a:endParaRPr>
          </a:p>
          <a:p>
            <a:endParaRPr lang="vi-VN" sz="18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chemeClr val="tx1"/>
                </a:solidFill>
              </a:rPr>
              <a:t>Proveru </a:t>
            </a:r>
            <a:r>
              <a:rPr lang="vi-VN" sz="3200" b="1" dirty="0">
                <a:solidFill>
                  <a:schemeClr val="tx1"/>
                </a:solidFill>
              </a:rPr>
              <a:t>potpunosti </a:t>
            </a:r>
            <a:r>
              <a:rPr lang="vi-VN" sz="3200" dirty="0">
                <a:solidFill>
                  <a:schemeClr val="tx1"/>
                </a:solidFill>
              </a:rPr>
              <a:t>tehničke i druge dokumentacije za izgradnju objekta, odnosno za izvođenje radova;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chemeClr val="tx1"/>
                </a:solidFill>
              </a:rPr>
              <a:t>Kontrolu </a:t>
            </a:r>
            <a:r>
              <a:rPr lang="vi-VN" sz="3200" b="1" dirty="0">
                <a:solidFill>
                  <a:schemeClr val="tx1"/>
                </a:solidFill>
              </a:rPr>
              <a:t>usklađenosti izvedenih radova </a:t>
            </a:r>
            <a:r>
              <a:rPr lang="vi-VN" sz="3200" dirty="0">
                <a:solidFill>
                  <a:schemeClr val="tx1"/>
                </a:solidFill>
              </a:rPr>
              <a:t>sa građevinskom dozvolom, odnosno rešenjem o odobrenju, tehničkom dokumentacijom na osnovu koje se objekat gradio, odnosno izvodili radovi, kao i sa tehničkim propisima i standardima koji se odnose na pojedine vrste radova, odnosno materijala, opreme i instalacija.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639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994" y="3933495"/>
            <a:ext cx="10123134" cy="21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938" y="287611"/>
            <a:ext cx="10814190" cy="3645884"/>
          </a:xfrm>
        </p:spPr>
        <p:txBody>
          <a:bodyPr/>
          <a:lstStyle/>
          <a:p>
            <a:pPr marL="268288" indent="-268288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Tehnički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izvršenom tehničkom pregledu komisija za tehnički pregled formira :</a:t>
            </a:r>
            <a:br>
              <a:rPr lang="sr-Latn-R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Zapisnik o tehničkom pregledu i </a:t>
            </a:r>
            <a:br>
              <a:rPr lang="sr-Latn-R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Predlog o utvrđivanju podobnosti za upotrebu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65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28" y="461033"/>
            <a:ext cx="10515600" cy="768678"/>
          </a:xfrm>
        </p:spPr>
        <p:txBody>
          <a:bodyPr/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Upotrebna dozvola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3586" y="2159875"/>
            <a:ext cx="9270123" cy="3058511"/>
          </a:xfrm>
        </p:spPr>
        <p:txBody>
          <a:bodyPr/>
          <a:lstStyle/>
          <a:p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Upotrebnu dozvolu je neophodno pribaviti pre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početka upotrebe objekta</a:t>
            </a:r>
          </a:p>
          <a:p>
            <a:endParaRPr lang="sr-Latn-R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3" y="161487"/>
            <a:ext cx="10515600" cy="1325563"/>
          </a:xfrm>
        </p:spPr>
        <p:txBody>
          <a:bodyPr/>
          <a:lstStyle/>
          <a:p>
            <a:r>
              <a:rPr lang="vi-VN" sz="3200" dirty="0"/>
              <a:t>Uz zahtev za izdavanje upotrebne </a:t>
            </a:r>
            <a:r>
              <a:rPr lang="vi-VN" sz="3200" dirty="0" smtClean="0"/>
              <a:t>dozvole, </a:t>
            </a:r>
            <a:r>
              <a:rPr lang="vi-VN" sz="3200" dirty="0"/>
              <a:t>obavezno se podnosi sledeća dokumentacija:</a:t>
            </a:r>
            <a:br>
              <a:rPr lang="vi-VN" sz="3200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383" y="1545021"/>
            <a:ext cx="11531162" cy="4272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b="1" dirty="0" smtClean="0">
                <a:solidFill>
                  <a:schemeClr val="tx1"/>
                </a:solidFill>
              </a:rPr>
              <a:t>Izveštaj </a:t>
            </a:r>
            <a:r>
              <a:rPr lang="vi-VN" sz="2800" b="1" dirty="0">
                <a:solidFill>
                  <a:schemeClr val="tx1"/>
                </a:solidFill>
              </a:rPr>
              <a:t>komisije za tehnički pregled </a:t>
            </a:r>
            <a:r>
              <a:rPr lang="vi-VN" sz="2800" dirty="0">
                <a:solidFill>
                  <a:schemeClr val="tx1"/>
                </a:solidFill>
              </a:rPr>
              <a:t>kojim se utvrđuje da je objekat podoban za upotrebu sa predlogom da se može izdati upotrebna </a:t>
            </a:r>
            <a:r>
              <a:rPr lang="vi-VN" sz="2800" dirty="0" smtClean="0">
                <a:solidFill>
                  <a:schemeClr val="tx1"/>
                </a:solidFill>
              </a:rPr>
              <a:t>dozvola;</a:t>
            </a: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b="1" dirty="0" smtClean="0">
                <a:solidFill>
                  <a:schemeClr val="tx1"/>
                </a:solidFill>
              </a:rPr>
              <a:t>Projekat </a:t>
            </a:r>
            <a:r>
              <a:rPr lang="vi-VN" sz="2800" b="1" dirty="0">
                <a:solidFill>
                  <a:schemeClr val="tx1"/>
                </a:solidFill>
              </a:rPr>
              <a:t>za izvođenje </a:t>
            </a:r>
            <a:r>
              <a:rPr lang="vi-VN" sz="2800" dirty="0">
                <a:solidFill>
                  <a:schemeClr val="tx1"/>
                </a:solidFill>
              </a:rPr>
              <a:t>sa potvrdom i overom investitora, stručnog nadzora i izvođača radova da je izvedeno stanje jednako projektovanom stanju </a:t>
            </a:r>
            <a:r>
              <a:rPr lang="vi-VN" sz="2800" b="1" dirty="0">
                <a:solidFill>
                  <a:schemeClr val="tx1"/>
                </a:solidFill>
              </a:rPr>
              <a:t>ili projekat izvedenog </a:t>
            </a:r>
            <a:r>
              <a:rPr lang="vi-VN" sz="2800" b="1" dirty="0" smtClean="0">
                <a:solidFill>
                  <a:schemeClr val="tx1"/>
                </a:solidFill>
              </a:rPr>
              <a:t>objekta</a:t>
            </a:r>
            <a:r>
              <a:rPr lang="vi-VN" sz="2800" dirty="0" smtClean="0">
                <a:solidFill>
                  <a:schemeClr val="tx1"/>
                </a:solidFill>
              </a:rPr>
              <a:t>;</a:t>
            </a: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b="1" dirty="0" smtClean="0">
                <a:solidFill>
                  <a:schemeClr val="tx1"/>
                </a:solidFill>
              </a:rPr>
              <a:t>Elaborat </a:t>
            </a:r>
            <a:r>
              <a:rPr lang="vi-VN" sz="2800" b="1" dirty="0">
                <a:solidFill>
                  <a:schemeClr val="tx1"/>
                </a:solidFill>
              </a:rPr>
              <a:t>geodetskih radova </a:t>
            </a:r>
            <a:r>
              <a:rPr lang="vi-VN" sz="2800" dirty="0">
                <a:solidFill>
                  <a:schemeClr val="tx1"/>
                </a:solidFill>
              </a:rPr>
              <a:t>za izvedeni objekat i posebne delove objekta;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b="1" dirty="0" smtClean="0">
                <a:solidFill>
                  <a:schemeClr val="tx1"/>
                </a:solidFill>
              </a:rPr>
              <a:t>Elaborat </a:t>
            </a:r>
            <a:r>
              <a:rPr lang="vi-VN" sz="2800" b="1" dirty="0">
                <a:solidFill>
                  <a:schemeClr val="tx1"/>
                </a:solidFill>
              </a:rPr>
              <a:t>geodetskih radova za podzemne instalacije</a:t>
            </a:r>
            <a:r>
              <a:rPr lang="vi-VN" sz="28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b="1" dirty="0" smtClean="0">
                <a:solidFill>
                  <a:schemeClr val="tx1"/>
                </a:solidFill>
              </a:rPr>
              <a:t>Sertifikat </a:t>
            </a:r>
            <a:r>
              <a:rPr lang="vi-VN" sz="2800" b="1" dirty="0">
                <a:solidFill>
                  <a:schemeClr val="tx1"/>
                </a:solidFill>
              </a:rPr>
              <a:t>o energetskim svojstvima </a:t>
            </a:r>
            <a:r>
              <a:rPr lang="vi-VN" sz="2800" b="1" dirty="0" smtClean="0">
                <a:solidFill>
                  <a:schemeClr val="tx1"/>
                </a:solidFill>
              </a:rPr>
              <a:t>objekta</a:t>
            </a:r>
            <a:r>
              <a:rPr lang="vi-VN" sz="2800" dirty="0" smtClean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  <a:p>
            <a:endParaRPr lang="sr-Latn-R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67780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8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03" y="319142"/>
            <a:ext cx="10515600" cy="1325563"/>
          </a:xfrm>
        </p:spPr>
        <p:txBody>
          <a:bodyPr/>
          <a:lstStyle/>
          <a:p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 izgrađeni bez građevinske dozvole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6037" y="1918796"/>
            <a:ext cx="11436569" cy="3993273"/>
          </a:xfrm>
        </p:spPr>
        <p:txBody>
          <a:bodyPr/>
          <a:lstStyle/>
          <a:p>
            <a:pPr algn="just"/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objekat nije izgrađen u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skladu sa važećom Građevinskom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dozvolom</a:t>
            </a:r>
            <a:r>
              <a:rPr lang="sr-Latn-R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primenjuju 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postupci </a:t>
            </a:r>
            <a:r>
              <a:rPr lang="sr-Latn-R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ozakonjenja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(legalizacije) u skladu sa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Zakonom o </a:t>
            </a:r>
            <a:r>
              <a:rPr lang="sr-Latn-R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ozakonjenju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objekata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Ovim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zakonom uređuju se uslovi, postupak i način ozakonjenja objekata, odnosno delova objekta izgrađenih bez građevinske dozvole, odnosno odobrenja za izgradnju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(nezakonito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izgrađeni objekti), uslovi, način i postupak izdavanja rešenja o ozakonjenju, pravne posledice ozakonjenja, kao i druga pitanja od značaja za ozakonjenje objekata.</a:t>
            </a:r>
            <a:endParaRPr lang="sr-Latn-R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7" y="228078"/>
            <a:ext cx="10515600" cy="1325563"/>
          </a:xfrm>
        </p:spPr>
        <p:txBody>
          <a:bodyPr/>
          <a:lstStyle/>
          <a:p>
            <a:r>
              <a:rPr lang="vi-VN" sz="4000" dirty="0"/>
              <a:t>Ključni učesnici u realizaciju investicionih projekata u građevinarstvu su:</a:t>
            </a:r>
            <a:r>
              <a:rPr lang="vi-VN" dirty="0"/>
              <a:t/>
            </a:r>
            <a:br>
              <a:rPr lang="vi-VN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615" y="1516891"/>
            <a:ext cx="10996115" cy="5013562"/>
          </a:xfrm>
        </p:spPr>
        <p:txBody>
          <a:bodyPr/>
          <a:lstStyle/>
          <a:p>
            <a:pPr marL="450850" indent="-450850"/>
            <a:r>
              <a:rPr lang="vi-VN" sz="2400" b="1" dirty="0" smtClean="0"/>
              <a:t>1</a:t>
            </a:r>
            <a:r>
              <a:rPr lang="vi-VN" sz="2400" b="1" dirty="0"/>
              <a:t>.	Državni organ nadležan za izdavanje dozvola (Ministarstvo, lokana uprava) </a:t>
            </a:r>
          </a:p>
          <a:p>
            <a:pPr marL="450850" indent="-450850"/>
            <a:r>
              <a:rPr lang="vi-VN" sz="2400" b="1" dirty="0"/>
              <a:t>2.	Investitor</a:t>
            </a:r>
          </a:p>
          <a:p>
            <a:pPr marL="450850" indent="-450850"/>
            <a:r>
              <a:rPr lang="vi-VN" sz="2400" b="1" dirty="0"/>
              <a:t>3.	Stručni konsultant</a:t>
            </a:r>
          </a:p>
          <a:p>
            <a:pPr marL="450850" indent="-450850"/>
            <a:r>
              <a:rPr lang="vi-VN" sz="2400" b="1" dirty="0"/>
              <a:t>4.	Finansijer (Finansijske institucije)</a:t>
            </a:r>
          </a:p>
          <a:p>
            <a:pPr marL="450850" indent="-450850"/>
            <a:r>
              <a:rPr lang="vi-VN" sz="2400" b="1" dirty="0"/>
              <a:t>5.	Javna komunalna preduzeća (JKP) – zadužene za izdavanje uslova i saglasnosti</a:t>
            </a:r>
          </a:p>
          <a:p>
            <a:pPr marL="450850" indent="-450850"/>
            <a:r>
              <a:rPr lang="vi-VN" sz="2400" b="1" dirty="0"/>
              <a:t>6.	Projektant</a:t>
            </a:r>
          </a:p>
          <a:p>
            <a:pPr marL="450850" indent="-450850"/>
            <a:r>
              <a:rPr lang="vi-VN" sz="2400" b="1" dirty="0"/>
              <a:t>7.	Vršilac tehničke kontrole (Revident)</a:t>
            </a:r>
          </a:p>
          <a:p>
            <a:pPr marL="450850" indent="-450850"/>
            <a:r>
              <a:rPr lang="vi-VN" sz="2400" b="1" dirty="0"/>
              <a:t>8.	Izvođač radova</a:t>
            </a:r>
          </a:p>
          <a:p>
            <a:pPr marL="450850" indent="-450850"/>
            <a:r>
              <a:rPr lang="vi-VN" sz="2400" b="1" dirty="0"/>
              <a:t>9.	Stručni nadzor</a:t>
            </a:r>
          </a:p>
          <a:p>
            <a:pPr marL="450850" indent="-450850"/>
            <a:r>
              <a:rPr lang="vi-VN" sz="2400" b="1" dirty="0"/>
              <a:t>10.	Inspekcijske službe</a:t>
            </a:r>
          </a:p>
          <a:p>
            <a:pPr marL="450850" indent="-450850"/>
            <a:r>
              <a:rPr lang="vi-VN" sz="2400" b="1" dirty="0"/>
              <a:t>11.	Komisija za tehnički pregled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04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189338"/>
            <a:ext cx="10945504" cy="1530280"/>
          </a:xfrm>
        </p:spPr>
        <p:txBody>
          <a:bodyPr/>
          <a:lstStyle/>
          <a:p>
            <a:r>
              <a:rPr lang="vi-VN" sz="3200" dirty="0" smtClean="0"/>
              <a:t>Šematski prikaz ključni</a:t>
            </a:r>
            <a:r>
              <a:rPr lang="sr-Latn-RS" sz="3200" dirty="0" smtClean="0"/>
              <a:t>h</a:t>
            </a:r>
            <a:r>
              <a:rPr lang="vi-VN" sz="3200" dirty="0" smtClean="0"/>
              <a:t> subjek</a:t>
            </a:r>
            <a:r>
              <a:rPr lang="sr-Latn-RS" sz="3200" dirty="0" smtClean="0"/>
              <a:t>a</a:t>
            </a:r>
            <a:r>
              <a:rPr lang="vi-VN" sz="3200" dirty="0" smtClean="0"/>
              <a:t>t</a:t>
            </a:r>
            <a:r>
              <a:rPr lang="sr-Latn-RS" sz="3200" dirty="0" smtClean="0"/>
              <a:t>a</a:t>
            </a:r>
            <a:r>
              <a:rPr lang="vi-VN" sz="3200" dirty="0" smtClean="0"/>
              <a:t> </a:t>
            </a:r>
            <a:r>
              <a:rPr lang="vi-VN" sz="3200" dirty="0"/>
              <a:t>koji neposredno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vi-VN" sz="3200" dirty="0" smtClean="0"/>
              <a:t>učestvuju </a:t>
            </a:r>
            <a:r>
              <a:rPr lang="vi-VN" sz="3200" dirty="0"/>
              <a:t>u realizaciji investicionih projekata u građevinarstvu</a:t>
            </a:r>
            <a:r>
              <a:rPr lang="vi-VN" dirty="0"/>
              <a:t/>
            </a:r>
            <a:br>
              <a:rPr lang="vi-VN" dirty="0"/>
            </a:br>
            <a:endParaRPr lang="sr-Latn-R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12" y="1660488"/>
            <a:ext cx="7720721" cy="51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4" y="299593"/>
            <a:ext cx="10515600" cy="815975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</a:t>
            </a: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građenja i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odredbe </a:t>
            </a: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njegovo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sprovođenje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489" y="1298893"/>
            <a:ext cx="10515600" cy="4668001"/>
          </a:xfrm>
        </p:spPr>
        <p:txBody>
          <a:bodyPr/>
          <a:lstStyle/>
          <a:p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Međusobni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odnosi između pravnih subjekata u oblasti građevinarstva, koji mogu biti pravna ili fizičkih lica, uređeni su građevinskom regulativom, i to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Pravnom regulativom</a:t>
            </a:r>
            <a:endPara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Tehničkom </a:t>
            </a:r>
            <a:r>
              <a:rPr 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regulativom</a:t>
            </a:r>
            <a:endPara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Uopšteno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regulativa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znači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uredba, propis, pravilnik, poslovni red, zakon.</a:t>
            </a:r>
          </a:p>
          <a:p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građenja i </a:t>
            </a:r>
            <a:r>
              <a:rPr lang="sr-Cyrl-R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odredbe </a:t>
            </a: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njegovo sprovođenje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081" y="1399793"/>
            <a:ext cx="11464119" cy="450968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regulativ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65125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Opšt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regulativ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opštem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upravnom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postupku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obligacionim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odnosima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dr.),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65125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65125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Posebn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regulativ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uredbe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pravilnici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uputstva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instrukcije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propisi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ustavno-pravnim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zakonskim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ovlašćenjima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5839" y="1162050"/>
            <a:ext cx="10799473" cy="5275326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regulativ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pravilnici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/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tandardi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/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redbe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/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putstva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/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aredbe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/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ešenja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oblasti poslovanja definisane su odgovarajućom regulativom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građenja i </a:t>
            </a:r>
            <a:r>
              <a:rPr lang="sr-Cyrl-R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odredbe </a:t>
            </a: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njegovo sprovođenje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3440" y="1002826"/>
            <a:ext cx="10625838" cy="530244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planiranju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Službeni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glasnik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Srbije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br. 72/09, 81/09-ispravka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64/10-odluka US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Odluka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RS, 132/2014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129-134.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145/2014.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Rešenje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RS - 54/2013-11.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Odluka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RS - 65/2017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Ovim zakonom 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uređuj</a:t>
            </a:r>
            <a:r>
              <a:rPr lang="sr-Latn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se: uslovi i način uređenja prostora, uređivanje i korišćenje građevinskog zemljišta i izgradnja objekata; vršenje nadzora nad primenom odredaba ovog zakona i inspekcijski 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građenja i </a:t>
            </a:r>
            <a:r>
              <a:rPr lang="sr-Cyrl-R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odredbe </a:t>
            </a: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njegovo sprovođenje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098645"/>
            <a:ext cx="10515600" cy="575935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</a:t>
            </a:r>
            <a:r>
              <a:rPr lang="sr-Latn-R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SLED</a:t>
            </a:r>
            <a:r>
              <a:rPr lang="sr-Latn-R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EĆE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OBLASTI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PROSTORNO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URBANISTIČKO </a:t>
            </a:r>
            <a:r>
              <a:rPr lang="sr-Latn-R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PLANIRANjE</a:t>
            </a: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GRAĐEVINSKO </a:t>
            </a:r>
            <a:r>
              <a:rPr lang="sr-Latn-R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ZEMLjIŠTE</a:t>
            </a:r>
            <a:endParaRPr lang="sr-Latn-R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</a:t>
            </a: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OBJEKATA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GRAĐEVINSKA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DOZVOLA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GRAĐENjE</a:t>
            </a:r>
            <a:endParaRPr lang="sr-Latn-R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UPOTREBNA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DOZVOLA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STRUČNI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 I LICENCE ZA ODGOVORNOG PLANERA, URBANISTU, PROJEKTANTA I IZVOĐAČA RADOVA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INŽENjERSKA</a:t>
            </a: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KOMORA SRBIJE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UKLANjANjE</a:t>
            </a: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OBJEKATA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 (inspekcijski i nad sprovođenjem zakona)</a:t>
            </a:r>
            <a:endParaRPr lang="sr-Latn-R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9808" y="299593"/>
            <a:ext cx="10000215" cy="742823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planiranju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izgradnji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1174</Words>
  <Application>Microsoft Office PowerPoint</Application>
  <PresentationFormat>Custom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Ključni učesnici u realizaciju investicionih projekata u građevinarstvu su: </vt:lpstr>
      <vt:lpstr>Šematski prikaz ključnih subjekata koji neposredno  učestvuju u realizaciji investicionih projekata u građevinarstvu </vt:lpstr>
      <vt:lpstr>Pravo građenja i odredbe za njegovo sprovođenje</vt:lpstr>
      <vt:lpstr>Pravo građenja i odredbe za njegovo sprovođenje</vt:lpstr>
      <vt:lpstr>Pravo građenja i odredbe za njegovo sprovođenje</vt:lpstr>
      <vt:lpstr>Pravo građenja i odredbe za njegovo sprovođenje</vt:lpstr>
      <vt:lpstr>Zakon o planiranju i izgradnji </vt:lpstr>
      <vt:lpstr>Tehnički preduslovi za objekte i njihove lokacije</vt:lpstr>
      <vt:lpstr>Informacija o lokaciji </vt:lpstr>
      <vt:lpstr>PowerPoint Presentation</vt:lpstr>
      <vt:lpstr>Idejno rešenje</vt:lpstr>
      <vt:lpstr>Lokacijski uslovi </vt:lpstr>
      <vt:lpstr>PowerPoint Presentation</vt:lpstr>
      <vt:lpstr>Sadržaj Lokacijskih uslova </vt:lpstr>
      <vt:lpstr>Po pribavljanju Lokacijskih uslova pristupa se sledećim fazama realizacije investicije</vt:lpstr>
      <vt:lpstr>Tehnički preduslovi za upotrebu stambenih objekata </vt:lpstr>
      <vt:lpstr>Tehnički preduslovi za upotrebu stambenih objekata </vt:lpstr>
      <vt:lpstr>Priključenje objekta na komunalnu i drugu infrastrukturu</vt:lpstr>
      <vt:lpstr>Projekat izvedenog objekta </vt:lpstr>
      <vt:lpstr>Tehnički pregled</vt:lpstr>
      <vt:lpstr>Tehnički pregled  Po izvršenom tehničkom pregledu komisija za tehnički pregled formira :  - Zapisnik o tehničkom pregledu i  - Predlog o utvrđivanju podobnosti za upotrebu</vt:lpstr>
      <vt:lpstr>Upotrebna dozvola</vt:lpstr>
      <vt:lpstr>Uz zahtev za izdavanje upotrebne dozvole, obavezno se podnosi sledeća dokumentacija: </vt:lpstr>
      <vt:lpstr>PowerPoint Presentation</vt:lpstr>
      <vt:lpstr>Objekti izgrađeni bez građevinske dozvole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Goran</cp:lastModifiedBy>
  <cp:revision>69</cp:revision>
  <dcterms:created xsi:type="dcterms:W3CDTF">2017-10-13T10:19:34Z</dcterms:created>
  <dcterms:modified xsi:type="dcterms:W3CDTF">2020-10-18T21:12:15Z</dcterms:modified>
</cp:coreProperties>
</file>