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1" r:id="rId8"/>
    <p:sldId id="292" r:id="rId9"/>
    <p:sldId id="282" r:id="rId10"/>
    <p:sldId id="283" r:id="rId11"/>
    <p:sldId id="284" r:id="rId12"/>
    <p:sldId id="285" r:id="rId13"/>
    <p:sldId id="262" r:id="rId14"/>
    <p:sldId id="279" r:id="rId15"/>
    <p:sldId id="300" r:id="rId16"/>
    <p:sldId id="301" r:id="rId17"/>
    <p:sldId id="302" r:id="rId18"/>
    <p:sldId id="263" r:id="rId19"/>
    <p:sldId id="294" r:id="rId20"/>
    <p:sldId id="272" r:id="rId21"/>
    <p:sldId id="29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1/17/2021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400800" cy="2819400"/>
          </a:xfrm>
        </p:spPr>
        <p:txBody>
          <a:bodyPr>
            <a:normAutofit lnSpcReduction="1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САВРЕМЕНА АРХИТЕКТУРА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 smtClean="0"/>
              <a:t>X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/>
          </a:p>
          <a:p>
            <a:r>
              <a:rPr lang="sr-Cyrl-RS" dirty="0" smtClean="0"/>
              <a:t>МОДЕРНА И ПОСТМОДЕРНА</a:t>
            </a:r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ПРОДУКТИВИЗАМ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endParaRPr lang="en-US" dirty="0"/>
          </a:p>
          <a:p>
            <a:r>
              <a:rPr lang="sr-Cyrl-CS" dirty="0"/>
              <a:t>У свом </a:t>
            </a:r>
            <a:r>
              <a:rPr lang="sr-Cyrl-CS" dirty="0" err="1"/>
              <a:t>најпрочишћенијем</a:t>
            </a:r>
            <a:r>
              <a:rPr lang="sr-Cyrl-CS" dirty="0"/>
              <a:t> видику, </a:t>
            </a:r>
            <a:r>
              <a:rPr lang="sr-Cyrl-CS" dirty="0" err="1"/>
              <a:t>продуктивизам</a:t>
            </a:r>
            <a:r>
              <a:rPr lang="sr-Cyrl-CS" dirty="0"/>
              <a:t> се </a:t>
            </a:r>
            <a:r>
              <a:rPr lang="sr-Cyrl-CS" dirty="0" err="1"/>
              <a:t>уствари</a:t>
            </a:r>
            <a:r>
              <a:rPr lang="sr-Cyrl-CS" dirty="0"/>
              <a:t>, као модернистичко схватање, нимало не разликује од става да аутентична савремена архитектура може и треба да буде елегантно инжењерско решење, односно, искључиво производ индустријског дизајна дивовских размера.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170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dirty="0"/>
              <a:t>ПОСТМОДЕРНИЗАМ</a:t>
            </a:r>
            <a:endParaRPr lang="en-US" dirty="0"/>
          </a:p>
          <a:p>
            <a:endParaRPr lang="en-US" dirty="0"/>
          </a:p>
          <a:p>
            <a:r>
              <a:rPr lang="sr-Cyrl-CS" dirty="0"/>
              <a:t>„Постмодернизам обухвата мноштво разних приступа који: одступају од </a:t>
            </a:r>
            <a:r>
              <a:rPr lang="sr-Cyrl-CS" dirty="0" err="1"/>
              <a:t>патернализма</a:t>
            </a:r>
            <a:r>
              <a:rPr lang="sr-Cyrl-CS" dirty="0"/>
              <a:t> и </a:t>
            </a:r>
            <a:r>
              <a:rPr lang="sr-Cyrl-CS" dirty="0" err="1"/>
              <a:t>утопизма</a:t>
            </a:r>
            <a:r>
              <a:rPr lang="sr-Cyrl-CS" dirty="0"/>
              <a:t> свога претходника, али сви они имају двоструко кодиран језик – делимично модеран а делимично нешто друго. Разлози за ову двојност су технолошки и </a:t>
            </a:r>
            <a:r>
              <a:rPr lang="sr-Cyrl-CS" dirty="0" err="1"/>
              <a:t>семиотски</a:t>
            </a:r>
            <a:r>
              <a:rPr lang="sr-Cyrl-CS" dirty="0"/>
              <a:t>: </a:t>
            </a:r>
            <a:endParaRPr lang="sr-Cyrl-CS" dirty="0" smtClean="0"/>
          </a:p>
          <a:p>
            <a:r>
              <a:rPr lang="sr-Cyrl-CS" dirty="0" smtClean="0"/>
              <a:t>архитекти </a:t>
            </a:r>
            <a:r>
              <a:rPr lang="sr-Cyrl-CS" dirty="0"/>
              <a:t>желе да користе савремену технологију, али и да комуницирају са </a:t>
            </a:r>
            <a:r>
              <a:rPr lang="sr-Cyrl-CS" dirty="0" smtClean="0"/>
              <a:t> </a:t>
            </a:r>
            <a:r>
              <a:rPr lang="sr-Cyrl-CS" dirty="0"/>
              <a:t>одређеном јавношћу. Они прихватају индустријско друштво, али</a:t>
            </a:r>
            <a:endParaRPr lang="en-US" dirty="0"/>
          </a:p>
          <a:p>
            <a:r>
              <a:rPr lang="sr-Cyrl-CS" dirty="0"/>
              <a:t>му дају сликовни језик који превазилази језик машине (који је био основни модернистички лик)“.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Чарлс </a:t>
            </a:r>
            <a:r>
              <a:rPr lang="sr-Cyrl-CS" dirty="0" err="1"/>
              <a:t>Џенкс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128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/>
              <a:t>Постмодерна и </a:t>
            </a:r>
            <a:r>
              <a:rPr lang="sr-Cyrl-CS" dirty="0" err="1"/>
              <a:t>касномодерна</a:t>
            </a:r>
            <a:r>
              <a:rPr lang="sr-Cyrl-CS" dirty="0"/>
              <a:t> архитектура зачета је шездесетих година као реакција на модерну архитектуру и неке од њених уочљивих промашаја. Ту, </a:t>
            </a:r>
            <a:r>
              <a:rPr lang="sr-Cyrl-CS" dirty="0" smtClean="0"/>
              <a:t>између </a:t>
            </a:r>
            <a:r>
              <a:rPr lang="sr-Cyrl-CS" dirty="0"/>
              <a:t>осталог, спада и неуспех модерне да подстакне убедљив урбани развој, као и да постигне делотворну комуникацију. Стога је постмодерна архитектура, као својеврсна ревизија модерне, развила морфологију засновану на градском ткиву познату као </a:t>
            </a:r>
            <a:r>
              <a:rPr lang="sr-Cyrl-CS" dirty="0" err="1"/>
              <a:t>контекстуализам</a:t>
            </a:r>
            <a:r>
              <a:rPr lang="sr-Cyrl-CS" dirty="0"/>
              <a:t>, као и богатији језик архитектуре заснован на метафори, историјским представама и духовитости.</a:t>
            </a:r>
            <a:endParaRPr lang="en-US" dirty="0"/>
          </a:p>
          <a:p>
            <a:r>
              <a:rPr lang="sr-Cyrl-CS" dirty="0"/>
              <a:t/>
            </a:r>
            <a:br>
              <a:rPr lang="sr-Cyrl-CS" dirty="0"/>
            </a:br>
            <a:endParaRPr lang="en-US" dirty="0"/>
          </a:p>
          <a:p>
            <a:endParaRPr lang="sr-Cyrl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159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.</a:t>
            </a:r>
            <a:r>
              <a:rPr lang="sr-Cyrl-CS" dirty="0" smtClean="0"/>
              <a:t>Другим  </a:t>
            </a:r>
            <a:r>
              <a:rPr lang="sr-Cyrl-CS" dirty="0"/>
              <a:t>речима  </a:t>
            </a:r>
            <a:r>
              <a:rPr lang="sr-Cyrl-CS" dirty="0" smtClean="0"/>
              <a:t>постмодерно  </a:t>
            </a:r>
            <a:r>
              <a:rPr lang="sr-Cyrl-CS" dirty="0"/>
              <a:t>је  одбијање,  раскид  и  напуштање  претходног.  Оно  што многи неће је остарели модернизам, скуп формула које су у другој деценији овог века </a:t>
            </a:r>
            <a:r>
              <a:rPr lang="sr-Cyrl-CS" dirty="0" err="1"/>
              <a:t>попримиле</a:t>
            </a:r>
            <a:r>
              <a:rPr lang="sr-Cyrl-CS" dirty="0"/>
              <a:t> крутост и јасност неке врсте статута у коме су скупљени општи закони који не смеју да се прекрше.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305799" cy="4556125"/>
          </a:xfrm>
        </p:spPr>
        <p:txBody>
          <a:bodyPr>
            <a:normAutofit fontScale="92500" lnSpcReduction="10000"/>
          </a:bodyPr>
          <a:lstStyle/>
          <a:p>
            <a:r>
              <a:rPr lang="sr-Cyrl-CS" dirty="0"/>
              <a:t>Статут модерности био је прављен по мери друштва у коме још није било дошло до револуције информација која је дубоко продрмала структуре нашег света. Пре постмодерне културе, постојало је »постмодерно« стање, плод »постиндустријског друштва« и било је неизбежно да пре или касније ова пузећа и спора револуција почне да </a:t>
            </a:r>
            <a:r>
              <a:rPr lang="sr-Cyrl-CS" dirty="0" err="1" smtClean="0"/>
              <a:t>модфикује</a:t>
            </a:r>
            <a:r>
              <a:rPr lang="sr-Cyrl-CS" dirty="0" smtClean="0"/>
              <a:t> </a:t>
            </a:r>
            <a:r>
              <a:rPr lang="sr-Cyrl-CS" dirty="0"/>
              <a:t>смер новог уметничког истраживања.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216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Архитектура је била једна од првих дисциплина која је дошла у кризу пред новим потребама и  жељама постмодерног друштва а разлог је веома једноставан. С обзиром на њен утицај на свакодневни живот, архитектура није могла да избегне практичну проверу својих корисника.. Модерна архитектура је била оцењивана кроз своје производе: модеран град, периферију без квалитета, урбани амбијент осиромашен колективним вредностима који је постао велика спаваоница;. губитак локалног карактера, повезаност са местом: ужасна једнообразност. која је учинила да периферије целог света личе једна на другу без ичега што би допустило њиховим становницима да препознају свој идентитет у карактеристичном идентитету једног места.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392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Постмодерна архитектура наследила је од модернизма две карактеристике: иронију и класицизам. Она их је, међутим, показивала уместо да их потискује. Док су Мис ван </a:t>
            </a:r>
            <a:r>
              <a:rPr lang="sr-Cyrl-CS" dirty="0" err="1"/>
              <a:t>дер</a:t>
            </a:r>
            <a:r>
              <a:rPr lang="sr-Cyrl-CS" dirty="0"/>
              <a:t> </a:t>
            </a:r>
            <a:r>
              <a:rPr lang="sr-Cyrl-CS" dirty="0" err="1"/>
              <a:t>Рое</a:t>
            </a:r>
            <a:r>
              <a:rPr lang="sr-Cyrl-CS" dirty="0"/>
              <a:t> и Валтер </a:t>
            </a:r>
            <a:r>
              <a:rPr lang="sr-Cyrl-CS" dirty="0" err="1"/>
              <a:t>Гропијус</a:t>
            </a:r>
            <a:r>
              <a:rPr lang="sr-Cyrl-CS" dirty="0"/>
              <a:t> били прикривени класицисти, који су своје </a:t>
            </a:r>
            <a:r>
              <a:rPr lang="sr-Cyrl-CS" dirty="0" err="1"/>
              <a:t>архитраве</a:t>
            </a:r>
            <a:r>
              <a:rPr lang="sr-Cyrl-CS" dirty="0"/>
              <a:t> и осе правдали техничким захтевима, дотле су њихови следбеници попут </a:t>
            </a:r>
            <a:r>
              <a:rPr lang="sr-Cyrl-CS" dirty="0" err="1"/>
              <a:t>Алда</a:t>
            </a:r>
            <a:r>
              <a:rPr lang="sr-Cyrl-CS" dirty="0"/>
              <a:t> </a:t>
            </a:r>
            <a:r>
              <a:rPr lang="sr-Cyrl-CS" dirty="0" err="1"/>
              <a:t>Росија</a:t>
            </a:r>
            <a:r>
              <a:rPr lang="sr-Cyrl-CS" dirty="0"/>
              <a:t> и </a:t>
            </a:r>
            <a:r>
              <a:rPr lang="sr-Cyrl-CS" dirty="0" err="1"/>
              <a:t>Мариа</a:t>
            </a:r>
            <a:r>
              <a:rPr lang="sr-Cyrl-CS" dirty="0"/>
              <a:t> </a:t>
            </a:r>
            <a:r>
              <a:rPr lang="sr-Cyrl-CS" dirty="0" err="1"/>
              <a:t>Боте</a:t>
            </a:r>
            <a:r>
              <a:rPr lang="sr-Cyrl-CS" dirty="0"/>
              <a:t> искрени у вези с тим утицајима.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320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Док је </a:t>
            </a:r>
            <a:r>
              <a:rPr lang="sr-Cyrl-CS" dirty="0" err="1"/>
              <a:t>Ле</a:t>
            </a:r>
            <a:r>
              <a:rPr lang="sr-Cyrl-CS" dirty="0"/>
              <a:t> </a:t>
            </a:r>
            <a:r>
              <a:rPr lang="sr-Cyrl-CS" dirty="0" err="1"/>
              <a:t>Корбизје</a:t>
            </a:r>
            <a:r>
              <a:rPr lang="sr-Cyrl-CS" dirty="0"/>
              <a:t> био посредно ироничан у </a:t>
            </a:r>
            <a:r>
              <a:rPr lang="sr-Cyrl-CS" dirty="0" err="1"/>
              <a:t>Роншампу</a:t>
            </a:r>
            <a:r>
              <a:rPr lang="sr-Cyrl-CS" dirty="0"/>
              <a:t>, дотле његов следбеник Џејмс </a:t>
            </a:r>
            <a:r>
              <a:rPr lang="sr-Cyrl-CS" dirty="0" err="1"/>
              <a:t>Стирлинг</a:t>
            </a:r>
            <a:r>
              <a:rPr lang="sr-Cyrl-CS" dirty="0"/>
              <a:t> свесно користи иронију у </a:t>
            </a:r>
            <a:r>
              <a:rPr lang="sr-Cyrl-CS" dirty="0" err="1"/>
              <a:t>Штутгарту</a:t>
            </a:r>
            <a:r>
              <a:rPr lang="sr-Cyrl-CS" dirty="0"/>
              <a:t>. Као што је више пута примећено, класицизам је модерне архитекте снажно привлачио на подсвесном нивоу, али су они из разних разлога пре свега због друштвене кривице и посвећености технологији сталних промена — ту традиционалистичку тежњу потискивали.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244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Neue Staatsgalerie, Stuttgart, 1984, James </a:t>
            </a:r>
            <a:r>
              <a:rPr lang="de-DE" dirty="0" err="1"/>
              <a:t>Stirling</a:t>
            </a:r>
            <a:endParaRPr lang="de-DE" dirty="0"/>
          </a:p>
          <a:p>
            <a:endParaRPr lang="en-US" dirty="0"/>
          </a:p>
        </p:txBody>
      </p:sp>
      <p:pic>
        <p:nvPicPr>
          <p:cNvPr id="1026" name="Picture 2" descr="G:\Savremena Arhitektura\NASTAVA NA DALJINU\James Stirling Stuttgart Staatsgaler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589397"/>
            <a:ext cx="5462588" cy="3636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Neue Staatsgalerie, Stuttgart, 1984, James </a:t>
            </a:r>
            <a:r>
              <a:rPr lang="de-DE" dirty="0" err="1"/>
              <a:t>Stirling</a:t>
            </a:r>
            <a:endParaRPr lang="de-DE" dirty="0"/>
          </a:p>
          <a:p>
            <a:endParaRPr lang="en-US" dirty="0"/>
          </a:p>
        </p:txBody>
      </p:sp>
      <p:pic>
        <p:nvPicPr>
          <p:cNvPr id="2050" name="Picture 2" descr="G:\Savremena Arhitektura\NASTAVA NA DALJINU\Neue-Staatsgalerie-Stuttgart-1984-James-Stirling-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819400"/>
            <a:ext cx="5157537" cy="3284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4539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 smtClean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sr-Cyrl-CS" dirty="0"/>
              <a:t>„</a:t>
            </a:r>
            <a:r>
              <a:rPr lang="sr-Cyrl-CS" dirty="0" err="1"/>
              <a:t>Касномодерна</a:t>
            </a:r>
            <a:r>
              <a:rPr lang="sr-Cyrl-CS" dirty="0"/>
              <a:t> архитектура је прагматична и технократска по својој друштвеној идеологији, а многе од стилистичких идеја модернизма </a:t>
            </a:r>
            <a:r>
              <a:rPr lang="sr-Cyrl-CS" dirty="0" err="1"/>
              <a:t>пренаглашава</a:t>
            </a:r>
            <a:r>
              <a:rPr lang="sr-Cyrl-CS" dirty="0"/>
              <a:t> како би оживела свој досадан (или умирући) језик“.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Чарлс </a:t>
            </a:r>
            <a:r>
              <a:rPr lang="sr-Cyrl-CS" dirty="0" err="1"/>
              <a:t>Џенкс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80250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924799" cy="4479925"/>
          </a:xfrm>
        </p:spPr>
        <p:txBody>
          <a:bodyPr/>
          <a:lstStyle/>
          <a:p>
            <a:r>
              <a:rPr lang="en-US" dirty="0"/>
              <a:t>Richard Meier </a:t>
            </a:r>
            <a:r>
              <a:rPr lang="en-US" dirty="0" smtClean="0"/>
              <a:t>BELO JE VISE</a:t>
            </a:r>
            <a:endParaRPr lang="en-US" dirty="0"/>
          </a:p>
        </p:txBody>
      </p:sp>
      <p:pic>
        <p:nvPicPr>
          <p:cNvPr id="3074" name="Picture 2" descr="G:\Savremena Arhitektura\NASTAVA NA DALJINU\Richard Meier BELO JE VI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019" y="2260600"/>
            <a:ext cx="5415031" cy="353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696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 smtClean="0"/>
              <a:t>Архиграм</a:t>
            </a:r>
          </a:p>
          <a:p>
            <a:r>
              <a:rPr lang="sr-Cyrl-CS" dirty="0"/>
              <a:t>Енглеска  група  Архиграм  почела  је  да  се  бави  пројектовањем  </a:t>
            </a:r>
            <a:r>
              <a:rPr lang="sr-Cyrl-CS" dirty="0" err="1"/>
              <a:t>неофутуристичких</a:t>
            </a:r>
            <a:r>
              <a:rPr lang="sr-Cyrl-CS" dirty="0"/>
              <a:t>  визија, кратко пре изласка првог броја часописа „ </a:t>
            </a:r>
            <a:r>
              <a:rPr lang="sr-Cyrl-CS" dirty="0" smtClean="0"/>
              <a:t>Архиграм</a:t>
            </a:r>
            <a:r>
              <a:rPr lang="sr-Cyrl-CS" dirty="0"/>
              <a:t>“ 1961. године; њен став је очигледно блиско повезан са технократском идеологијом америчког пројектанта </a:t>
            </a:r>
            <a:r>
              <a:rPr lang="sr-Cyrl-CS" dirty="0" err="1"/>
              <a:t>Бакминстера</a:t>
            </a:r>
            <a:r>
              <a:rPr lang="sr-Cyrl-CS" dirty="0"/>
              <a:t> Фулера и његових британских следбеника Џона Мек Хила и </a:t>
            </a:r>
            <a:r>
              <a:rPr lang="sr-Cyrl-CS" dirty="0" err="1"/>
              <a:t>Рејнера</a:t>
            </a:r>
            <a:r>
              <a:rPr lang="sr-Cyrl-CS" dirty="0"/>
              <a:t> </a:t>
            </a:r>
            <a:r>
              <a:rPr lang="sr-Cyrl-CS" dirty="0" err="1"/>
              <a:t>Банама</a:t>
            </a:r>
            <a:r>
              <a:rPr lang="sr-Cyrl-CS" dirty="0"/>
              <a:t>. Године 1960, </a:t>
            </a:r>
            <a:r>
              <a:rPr lang="sr-Cyrl-CS" dirty="0" err="1"/>
              <a:t>Банам</a:t>
            </a:r>
            <a:r>
              <a:rPr lang="sr-Cyrl-CS" dirty="0"/>
              <a:t> је, на Мек </a:t>
            </a:r>
            <a:r>
              <a:rPr lang="sr-Cyrl-CS" dirty="0" err="1"/>
              <a:t>Хилову</a:t>
            </a:r>
            <a:r>
              <a:rPr lang="sr-Cyrl-CS" dirty="0"/>
              <a:t> иницијативу, прогласио Фулера ослободилачким Белим </a:t>
            </a:r>
            <a:r>
              <a:rPr lang="sr-Cyrl-CS" dirty="0" err="1"/>
              <a:t>Витезом</a:t>
            </a:r>
            <a:r>
              <a:rPr lang="sr-Cyrl-CS" dirty="0"/>
              <a:t> будућности, како читамо у последњем поглављу његове књиге Теорија и дизајн прве машинске ере.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Архиграм ће се убудуће посветити високо технолошким, </a:t>
            </a:r>
            <a:r>
              <a:rPr lang="sr-Cyrl-CS" dirty="0" err="1"/>
              <a:t>хигх</a:t>
            </a:r>
            <a:r>
              <a:rPr lang="sr-Cyrl-CS" dirty="0"/>
              <a:t>-</a:t>
            </a:r>
            <a:r>
              <a:rPr lang="sr-Cyrl-CS" dirty="0" err="1"/>
              <a:t>тецх</a:t>
            </a:r>
            <a:r>
              <a:rPr lang="sr-Cyrl-CS" dirty="0"/>
              <a:t> </a:t>
            </a:r>
            <a:r>
              <a:rPr lang="sr-Cyrl-CS" dirty="0" err="1"/>
              <a:t>инфрастурктурама</a:t>
            </a:r>
            <a:r>
              <a:rPr lang="sr-Cyrl-CS" dirty="0"/>
              <a:t> од лаких материјала, што је једна врста неодређености, својствена </a:t>
            </a:r>
            <a:r>
              <a:rPr lang="sr-Cyrl-CS" dirty="0" err="1"/>
              <a:t>Фулеровом</a:t>
            </a:r>
            <a:r>
              <a:rPr lang="sr-Cyrl-CS" dirty="0"/>
              <a:t> начину рада, која је још уочљивија у делу Јона </a:t>
            </a:r>
            <a:r>
              <a:rPr lang="sr-Cyrl-CS" dirty="0" err="1"/>
              <a:t>Фридмана</a:t>
            </a:r>
            <a:r>
              <a:rPr lang="sr-Cyrl-CS" dirty="0"/>
              <a:t> Покретна архитектура (1958). То је, прилично парадоксално, довело до ироничних облика научне фантастике, уместо до пројектних решења која би била или истински неодређена или која би била способна за </a:t>
            </a:r>
            <a:r>
              <a:rPr lang="sr-Cyrl-CS" dirty="0" err="1"/>
              <a:t>рализацију</a:t>
            </a:r>
            <a:r>
              <a:rPr lang="sr-Cyrl-CS" dirty="0"/>
              <a:t> и била друштвено прихваћена. Управо то их понајвише разликује од другог значајног </a:t>
            </a:r>
            <a:r>
              <a:rPr lang="sr-Cyrl-CS" dirty="0" err="1"/>
              <a:t>Фулеровог</a:t>
            </a:r>
            <a:r>
              <a:rPr lang="sr-Cyrl-CS" dirty="0"/>
              <a:t> ученика </a:t>
            </a:r>
            <a:r>
              <a:rPr lang="sr-Cyrl-CS" dirty="0" smtClean="0"/>
              <a:t>на</a:t>
            </a:r>
            <a:r>
              <a:rPr lang="sr-Cyrl-RS" dirty="0"/>
              <a:t> </a:t>
            </a:r>
            <a:r>
              <a:rPr lang="sr-Cyrl-CS" dirty="0" smtClean="0"/>
              <a:t>британског </a:t>
            </a:r>
            <a:r>
              <a:rPr lang="sr-Cyrl-CS" dirty="0"/>
              <a:t>сцени, </a:t>
            </a:r>
            <a:r>
              <a:rPr lang="sr-Cyrl-CS" dirty="0" err="1"/>
              <a:t>Седрика</a:t>
            </a:r>
            <a:r>
              <a:rPr lang="sr-Cyrl-CS" dirty="0"/>
              <a:t> </a:t>
            </a:r>
            <a:r>
              <a:rPr lang="sr-Cyrl-CS" dirty="0" err="1"/>
              <a:t>Прајса</a:t>
            </a:r>
            <a:r>
              <a:rPr lang="sr-Cyrl-CS" dirty="0"/>
              <a:t>, чије су </a:t>
            </a:r>
            <a:r>
              <a:rPr lang="sr-Cyrl-CS" dirty="0" err="1"/>
              <a:t>Фун</a:t>
            </a:r>
            <a:r>
              <a:rPr lang="sr-Cyrl-CS" dirty="0"/>
              <a:t> </a:t>
            </a:r>
            <a:r>
              <a:rPr lang="sr-Cyrl-CS" dirty="0" err="1"/>
              <a:t>Палаце</a:t>
            </a:r>
            <a:r>
              <a:rPr lang="sr-Cyrl-CS" dirty="0"/>
              <a:t> (1961) и </a:t>
            </a:r>
            <a:r>
              <a:rPr lang="sr-Cyrl-CS" dirty="0" err="1"/>
              <a:t>Поттериес</a:t>
            </a:r>
            <a:r>
              <a:rPr lang="sr-Cyrl-CS" dirty="0"/>
              <a:t> </a:t>
            </a:r>
            <a:r>
              <a:rPr lang="sr-Cyrl-CS" dirty="0" err="1"/>
              <a:t>Тхинкбеит</a:t>
            </a:r>
            <a:r>
              <a:rPr lang="sr-Cyrl-CS" dirty="0"/>
              <a:t> (1964) биле итекако остварљиве, и бар теоријски толико </a:t>
            </a:r>
            <a:r>
              <a:rPr lang="sr-Cyrl-CS" dirty="0" err="1"/>
              <a:t>ﬂексибилне</a:t>
            </a:r>
            <a:r>
              <a:rPr lang="sr-Cyrl-CS" dirty="0"/>
              <a:t> да су могле да задовоље очиту потребу за народном забавом и лако доступним системом вишег образовања.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/>
              <a:t>МЕТАБОЛИСТИ</a:t>
            </a:r>
          </a:p>
          <a:p>
            <a:r>
              <a:rPr lang="sr-Cyrl-CS" sz="2400" dirty="0"/>
              <a:t>Делатност </a:t>
            </a:r>
            <a:r>
              <a:rPr lang="sr-Cyrl-CS" sz="2400" dirty="0" err="1"/>
              <a:t>Архиграма</a:t>
            </a:r>
            <a:r>
              <a:rPr lang="sr-Cyrl-CS" sz="2400" dirty="0"/>
              <a:t> била је изненађујуће блиска јапанским </a:t>
            </a:r>
            <a:r>
              <a:rPr lang="sr-Cyrl-CS" sz="2400" dirty="0" err="1"/>
              <a:t>метаболистима</a:t>
            </a:r>
            <a:r>
              <a:rPr lang="sr-Cyrl-CS" sz="2400" dirty="0"/>
              <a:t>, који, реагујући на проблеме јапанске пренасељености, почињу крајем 1950-их година да предлажу „прикључне“ </a:t>
            </a:r>
            <a:r>
              <a:rPr lang="sr-Cyrl-CS" sz="2400" dirty="0" err="1"/>
              <a:t>мегастуктуре</a:t>
            </a:r>
            <a:r>
              <a:rPr lang="sr-Cyrl-CS" sz="2400" dirty="0"/>
              <a:t>. Оне се могу стално повећавати и прилагођавати, њихове ћелије за становање су, као у делима </a:t>
            </a:r>
            <a:r>
              <a:rPr lang="sr-Cyrl-CS" sz="2400" dirty="0" err="1"/>
              <a:t>Нориаки</a:t>
            </a:r>
            <a:r>
              <a:rPr lang="sr-Cyrl-CS" sz="2400" dirty="0"/>
              <a:t> </a:t>
            </a:r>
            <a:r>
              <a:rPr lang="sr-Cyrl-CS" sz="2400" dirty="0" err="1"/>
              <a:t>Курокаве</a:t>
            </a:r>
            <a:r>
              <a:rPr lang="sr-Cyrl-CS" sz="2400" dirty="0"/>
              <a:t> сведене на монтажне љуске, причвршћене о велике спиралне облакодере.</a:t>
            </a:r>
            <a:endParaRPr lang="en-US" sz="2400" dirty="0"/>
          </a:p>
          <a:p>
            <a:r>
              <a:rPr lang="sr-Cyrl-CS" sz="2400" dirty="0"/>
              <a:t/>
            </a:r>
            <a:br>
              <a:rPr lang="sr-Cyrl-CS" sz="2400" dirty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ПОПУЛИЗАМ (АМЕРИКА)</a:t>
            </a:r>
            <a:endParaRPr lang="en-US" dirty="0"/>
          </a:p>
          <a:p>
            <a:r>
              <a:rPr lang="sr-Cyrl-CS" dirty="0" err="1"/>
              <a:t>Лосовско</a:t>
            </a:r>
            <a:r>
              <a:rPr lang="sr-Cyrl-CS" dirty="0"/>
              <a:t> уочавање губитка културног идентитета, које је са собом донела урбанизација у својим почецима, показује шездесетих година своје наличје, пошто су архитекте увиделе да </a:t>
            </a:r>
            <a:r>
              <a:rPr lang="sr-Cyrl-CS" dirty="0" err="1"/>
              <a:t>редуктивни</a:t>
            </a:r>
            <a:r>
              <a:rPr lang="sr-Cyrl-CS" dirty="0"/>
              <a:t> </a:t>
            </a:r>
            <a:r>
              <a:rPr lang="sr-Cyrl-CS" dirty="0" err="1"/>
              <a:t>кодови</a:t>
            </a:r>
            <a:r>
              <a:rPr lang="sr-Cyrl-CS" dirty="0"/>
              <a:t> савремене архитектуре </a:t>
            </a:r>
            <a:r>
              <a:rPr lang="sr-Cyrl-CS" dirty="0" err="1"/>
              <a:t>осиромашују</a:t>
            </a:r>
            <a:r>
              <a:rPr lang="sr-Cyrl-CS" dirty="0"/>
              <a:t> урбану средину. </a:t>
            </a:r>
            <a:endParaRPr lang="sr-Cyrl-CS" dirty="0" smtClean="0"/>
          </a:p>
          <a:p>
            <a:r>
              <a:rPr lang="sr-Cyrl-CS" dirty="0"/>
              <a:t>Стари клишеи у којима су заступљени елементи баналности и нереда и даље ће употпуњавати контекст наше нове архитектуре, а наша нова архитектура биће у значајној мери њихов контекст.</a:t>
            </a:r>
            <a:r>
              <a:rPr lang="sr-Cyrl-CS" dirty="0"/>
              <a:t/>
            </a:r>
            <a:br>
              <a:rPr lang="sr-Cyrl-C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 err="1"/>
              <a:t>Вентури</a:t>
            </a:r>
            <a:r>
              <a:rPr lang="sr-Cyrl-CS" dirty="0"/>
              <a:t> се одлучио да представи Лас </a:t>
            </a:r>
            <a:r>
              <a:rPr lang="sr-Cyrl-CS" dirty="0" err="1"/>
              <a:t>Вегас</a:t>
            </a:r>
            <a:r>
              <a:rPr lang="sr-Cyrl-CS" dirty="0"/>
              <a:t> као аутентични плод народних маса. Али, како тврди </a:t>
            </a:r>
            <a:r>
              <a:rPr lang="sr-Cyrl-CS" dirty="0" err="1"/>
              <a:t>Малдоналдо</a:t>
            </a:r>
            <a:r>
              <a:rPr lang="sr-Cyrl-CS" dirty="0"/>
              <a:t> у својој књизи Пројектна нада – Дизајн, природа и револуција 1970, стварност казује супротно – Лас </a:t>
            </a:r>
            <a:r>
              <a:rPr lang="sr-Cyrl-CS" dirty="0" err="1"/>
              <a:t>вегас</a:t>
            </a:r>
            <a:r>
              <a:rPr lang="sr-Cyrl-CS" dirty="0"/>
              <a:t> је </a:t>
            </a:r>
            <a:r>
              <a:rPr lang="sr-Cyrl-CS" dirty="0" err="1"/>
              <a:t>псеудокомуникативна</a:t>
            </a:r>
            <a:r>
              <a:rPr lang="sr-Cyrl-CS" dirty="0"/>
              <a:t> кулминација „више од пола века маскиране насилне манипулације, која је усмерена према стварању привидно слободне и забавне урбане средине, у којој су људи потпуно лишени стваралачке воље“.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27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Коначни ефекат, бар у англосаксонским круговима, био је стимулисање прилично некритичне реакције против свих облика модернистичког изражавања у архитектури, ситуација коју је критичар Чарлс </a:t>
            </a:r>
            <a:r>
              <a:rPr lang="sr-Cyrl-CS" dirty="0" err="1"/>
              <a:t>Џенкс</a:t>
            </a:r>
            <a:r>
              <a:rPr lang="sr-Cyrl-CS" dirty="0"/>
              <a:t> одмах означио као пост модерна. У својој књизи Језик пост-модерне архитектуре, </a:t>
            </a:r>
            <a:r>
              <a:rPr lang="sr-Cyrl-CS" dirty="0" err="1"/>
              <a:t>Џенкс</a:t>
            </a:r>
            <a:r>
              <a:rPr lang="sr-Cyrl-CS" dirty="0"/>
              <a:t> заправо означава постмодернизам као популистичко-плуралистичку уметност непосредне комуникативности. На крају првог издања овог текста, он се одушевљава </a:t>
            </a:r>
            <a:r>
              <a:rPr lang="sr-Cyrl-CS" dirty="0" err="1"/>
              <a:t>Гаудијевом</a:t>
            </a:r>
            <a:r>
              <a:rPr lang="sr-Cyrl-CS" dirty="0"/>
              <a:t> „</a:t>
            </a:r>
            <a:r>
              <a:rPr lang="sr-Cyrl-CS" dirty="0" err="1"/>
              <a:t>предмодернистичком</a:t>
            </a:r>
            <a:r>
              <a:rPr lang="sr-Cyrl-CS" dirty="0"/>
              <a:t>“ </a:t>
            </a:r>
            <a:r>
              <a:rPr lang="sr-Cyrl-CS" dirty="0" err="1"/>
              <a:t>Цаса</a:t>
            </a:r>
            <a:r>
              <a:rPr lang="sr-Cyrl-CS" dirty="0"/>
              <a:t> </a:t>
            </a:r>
            <a:r>
              <a:rPr lang="sr-Cyrl-CS" dirty="0" err="1"/>
              <a:t>Баттло</a:t>
            </a:r>
            <a:r>
              <a:rPr lang="sr-Cyrl-CS" dirty="0"/>
              <a:t> из 1906. године, као делом за узор, које је директно прихватљиво утолико што </a:t>
            </a:r>
            <a:r>
              <a:rPr lang="sr-Cyrl-CS" dirty="0" err="1"/>
              <a:t>становништвно</a:t>
            </a:r>
            <a:r>
              <a:rPr lang="sr-Cyrl-CS" dirty="0"/>
              <a:t> може да одгонетне и да се </a:t>
            </a:r>
            <a:r>
              <a:rPr lang="sr-Cyrl-CS" dirty="0" err="1" smtClean="0"/>
              <a:t>идентфикује</a:t>
            </a:r>
            <a:r>
              <a:rPr lang="sr-Cyrl-CS" dirty="0" smtClean="0"/>
              <a:t> </a:t>
            </a:r>
            <a:r>
              <a:rPr lang="sr-Cyrl-CS" dirty="0"/>
              <a:t>са </a:t>
            </a:r>
            <a:r>
              <a:rPr lang="sr-Cyrl-CS" dirty="0" err="1" smtClean="0"/>
              <a:t>иконогрфијом</a:t>
            </a:r>
            <a:r>
              <a:rPr lang="sr-Cyrl-CS" dirty="0" smtClean="0"/>
              <a:t> </a:t>
            </a:r>
            <a:r>
              <a:rPr lang="sr-Cyrl-CS" dirty="0" err="1"/>
              <a:t>каталанског</a:t>
            </a:r>
            <a:r>
              <a:rPr lang="sr-Cyrl-CS" dirty="0"/>
              <a:t> сепаратистичког покрета, коју кућа одражава.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405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МОДЕРНА И ПОСТМОДЕРНА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РАЦИОНАЛИЗАМ (ИТАЛИЈА) Велико „</a:t>
            </a:r>
            <a:r>
              <a:rPr lang="sr-Cyrl-CS" dirty="0" err="1"/>
              <a:t>оптерећујуће</a:t>
            </a:r>
            <a:r>
              <a:rPr lang="sr-Cyrl-CS" dirty="0"/>
              <a:t>“ наслеђе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Потпуно различит од популистичког програма, или бар од његових извора, био је италијански неорационалистички покрет, такозвана „</a:t>
            </a:r>
            <a:r>
              <a:rPr lang="sr-Cyrl-CS" dirty="0" err="1"/>
              <a:t>Тенденца</a:t>
            </a:r>
            <a:r>
              <a:rPr lang="sr-Cyrl-CS" dirty="0"/>
              <a:t>“ (</a:t>
            </a:r>
            <a:r>
              <a:rPr lang="sr-Cyrl-CS" dirty="0" err="1"/>
              <a:t>Тенденза</a:t>
            </a:r>
            <a:r>
              <a:rPr lang="sr-Cyrl-CS" dirty="0"/>
              <a:t>), који је очигледно тежио да архитектуру и град очува од налета незаустављивих сила </a:t>
            </a:r>
            <a:r>
              <a:rPr lang="sr-Cyrl-CS" dirty="0" err="1"/>
              <a:t>мегалополитског</a:t>
            </a:r>
            <a:r>
              <a:rPr lang="sr-Cyrl-CS" dirty="0"/>
              <a:t> потрошачког тренда.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479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2320</TotalTime>
  <Words>1129</Words>
  <Application>Microsoft Office PowerPoint</Application>
  <PresentationFormat>On-screen Show (4:3)</PresentationFormat>
  <Paragraphs>70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Trek</vt:lpstr>
      <vt:lpstr>АКАДЕМИЈА ТЕХНИЧКО – УМЕТНИЧКИХ СТРУКОВНИХ СТУДИЈА БЕОГРАД ВИСОКА ГРАЂЕВИНСКО ГЕОДЕТСКА ШКОЛА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  <vt:lpstr>САВРЕМЕНА АРХИТЕКТУРА  МОДЕРНА И ПОСТМОДЕРНА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97</cp:revision>
  <dcterms:created xsi:type="dcterms:W3CDTF">2012-12-17T09:27:09Z</dcterms:created>
  <dcterms:modified xsi:type="dcterms:W3CDTF">2021-01-17T08:57:26Z</dcterms:modified>
</cp:coreProperties>
</file>