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25" d="100"/>
          <a:sy n="125" d="100"/>
        </p:scale>
        <p:origin x="119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FC995-4EBE-49AA-B8D4-6AFABF33D785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36201-0D37-46CC-9ACA-0E8F0D1C2F72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04621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45224B-139B-4991-B909-2E83722CF8B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6E7125-57F4-42B2-9D01-91C3417A3CC2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27528"/>
      </p:ext>
    </p:extLst>
  </p:cSld>
  <p:clrMapOvr>
    <a:masterClrMapping/>
  </p:clrMapOvr>
  <p:transition>
    <p:wipe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63132-A754-4F8F-8781-D07C5FF152F1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EA248-9898-4F9C-855A-2E4E3C13E0C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534191"/>
      </p:ext>
    </p:extLst>
  </p:cSld>
  <p:clrMapOvr>
    <a:masterClrMapping/>
  </p:clrMapOvr>
  <p:transition>
    <p:wipe dir="r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3AFFE5-6BF3-47E3-8D40-AB3A9947AF26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55CAA-73D9-41F8-B5E4-28A8A997F010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8532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7C06F7-34EC-48D0-B176-8C5C317E119A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F9F71E-D6EE-485C-8B9F-EE7B135BD48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604446"/>
      </p:ext>
    </p:extLst>
  </p:cSld>
  <p:clrMapOvr>
    <a:masterClrMapping/>
  </p:clrMapOvr>
  <p:transition>
    <p:wipe dir="r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1ABAAB-E61D-43E0-9ECF-C02B99CEF954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49CBA9-5C5F-4861-B2E3-DF6EFD660986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93945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0EA7C-99ED-4D3F-BBC0-18EF0CAAB212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2382F3-54C9-4491-A65D-E3150291637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3273739"/>
      </p:ext>
    </p:extLst>
  </p:cSld>
  <p:clrMapOvr>
    <a:masterClrMapping/>
  </p:clrMapOvr>
  <p:transition>
    <p:wipe dir="r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B22189-8187-4811-B25E-8C099B3FE5A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1FE690-5637-465C-8D15-F2FCDF37953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9714619"/>
      </p:ext>
    </p:extLst>
  </p:cSld>
  <p:clrMapOvr>
    <a:masterClrMapping/>
  </p:clrMapOvr>
  <p:transition>
    <p:wipe dir="r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AE1D8-8467-424D-AAD1-9CDB4D31D04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DCFF3-CE6D-4B24-BAF2-6A1546D2738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1722012"/>
      </p:ext>
    </p:extLst>
  </p:cSld>
  <p:clrMapOvr>
    <a:masterClrMapping/>
  </p:clrMapOvr>
  <p:transition>
    <p:wipe dir="r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8CD6DB-FF72-41F9-951E-D446C8AA3D4A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7D2681-1469-4576-BB47-C741F8F4D43B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1660655"/>
      </p:ext>
    </p:extLst>
  </p:cSld>
  <p:clrMapOvr>
    <a:masterClrMapping/>
  </p:clrMapOvr>
  <p:transition>
    <p:wipe dir="r"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042727-EE16-483C-8BC0-644CE49C0044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7A151D-630B-44AB-83B7-295FC8D11015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413337"/>
      </p:ext>
    </p:extLst>
  </p:cSld>
  <p:clrMapOvr>
    <a:masterClrMapping/>
  </p:clrMapOvr>
  <p:transition>
    <p:wipe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546F8D-FE5B-4E44-8269-F998306D126F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53C2E8-5703-4E03-AD8E-4063216EE06F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90811"/>
      </p:ext>
    </p:extLst>
  </p:cSld>
  <p:clrMapOvr>
    <a:masterClrMapping/>
  </p:clrMapOvr>
  <p:transition>
    <p:wipe dir="r"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9C7807-91E5-4A83-8231-6BE8F98FE928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3723BA-A78C-4DCD-B827-0092AB25AA1E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6067450"/>
      </p:ext>
    </p:extLst>
  </p:cSld>
  <p:clrMapOvr>
    <a:masterClrMapping/>
  </p:clrMapOvr>
  <p:transition>
    <p:wipe dir="r"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AB30F0-1C66-4EB2-A52A-11EBFCE7DA22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12FBA7-DC15-4FA8-B24E-1CB2E2D30FE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6579770"/>
      </p:ext>
    </p:extLst>
  </p:cSld>
  <p:clrMapOvr>
    <a:masterClrMapping/>
  </p:clrMapOvr>
  <p:transition>
    <p:wipe dir="r"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067F01-BF73-46DA-A31D-55581B9179D7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EC06C-5F80-4E4A-B372-E3BE94B7BFA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1922280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2915A2-F2C9-45E2-8E5D-2631433CE15F}" type="datetime1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BAD91F-C913-4D2E-95C1-03C8C56ABA65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4974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03E28-8658-462C-AA2C-B4B7683CD7CB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F5723A-02A4-404C-8F71-3D48A5106FB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6886768"/>
      </p:ext>
    </p:extLst>
  </p:cSld>
  <p:clrMapOvr>
    <a:masterClrMapping/>
  </p:clrMapOvr>
  <p:transition>
    <p:wipe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77DB8D-564C-4371-B737-5F1B538F6F51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3A308-A32E-4687-BB7B-063531441CC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5581766"/>
      </p:ext>
    </p:extLst>
  </p:cSld>
  <p:clrMapOvr>
    <a:masterClrMapping/>
  </p:clrMapOvr>
  <p:transition>
    <p:wipe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EC71B6-7811-4141-B915-153768FDE58C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5EE596-5027-4394-92AF-71D1754C39D4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4719419"/>
      </p:ext>
    </p:extLst>
  </p:cSld>
  <p:clrMapOvr>
    <a:masterClrMapping/>
  </p:clrMapOvr>
  <p:transition>
    <p:wipe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B1F47-8170-4BBA-940B-86A57409C718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1C4877-B963-4633-93AC-1E7300D126E5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681187"/>
      </p:ext>
    </p:extLst>
  </p:cSld>
  <p:clrMapOvr>
    <a:masterClrMapping/>
  </p:clrMapOvr>
  <p:transition>
    <p:wipe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36035-D5B9-4655-8BEF-4F9C5A85190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E6F71C-B865-400A-8A54-22E9D8FA1F66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980530"/>
      </p:ext>
    </p:extLst>
  </p:cSld>
  <p:clrMapOvr>
    <a:masterClrMapping/>
  </p:clrMapOvr>
  <p:transition>
    <p:wipe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FB1EA9-E398-4DC6-9837-86AF8D40B65E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A886E5-6EFE-4DF6-A43F-AE4BAC0781AA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0541495"/>
      </p:ext>
    </p:extLst>
  </p:cSld>
  <p:clrMapOvr>
    <a:masterClrMapping/>
  </p:clrMapOvr>
  <p:transition>
    <p:wipe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4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619782A-6E0F-4217-9A02-4AF2FC98FB83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65B6AFA-2BB1-4D58-9A35-D0B18A8F0AD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15487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wipe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A6D6D50-A616-4D0C-A987-8AB1CEE258D8}" type="datetime1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5/17/2021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FFA5624-CB28-4E23-A92D-5652B2D6A3B0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36202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r"/>
  </p:transition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extLst/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err="1" smtClean="0"/>
              <a:t>INFORMACIONI</a:t>
            </a:r>
            <a:r>
              <a:rPr lang="en-US" dirty="0" smtClean="0"/>
              <a:t> </a:t>
            </a:r>
            <a:r>
              <a:rPr lang="en-US" dirty="0" err="1" smtClean="0"/>
              <a:t>SISTEMI</a:t>
            </a:r>
            <a:r>
              <a:rPr lang="en-US" dirty="0" smtClean="0"/>
              <a:t> U </a:t>
            </a:r>
            <a:r>
              <a:rPr lang="en-US" dirty="0" err="1" smtClean="0"/>
              <a:t>GRA</a:t>
            </a:r>
            <a:r>
              <a:rPr lang="sr-Latn-CS" dirty="0" smtClean="0"/>
              <a:t>ĐEVINARSTU</a:t>
            </a:r>
            <a:endParaRPr lang="en-US" dirty="0"/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sr-Latn-CS" altLang="en-US" sz="2400" smtClean="0"/>
              <a:t>др Вуле Алексић</a:t>
            </a:r>
            <a:r>
              <a:rPr lang="sr-Cyrl-CS" altLang="en-US" sz="2400" smtClean="0"/>
              <a:t>, дипл. мат. </a:t>
            </a:r>
            <a:endParaRPr lang="en-US" altLang="en-US" sz="24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93EE9-4995-44EA-820D-B0E22DD8BA19}" type="slidenum">
              <a:rPr lang="en-US">
                <a:solidFill>
                  <a:srgbClr val="DBF5F9">
                    <a:shade val="90000"/>
                  </a:srgbClr>
                </a:solidFill>
              </a:rPr>
              <a:pPr>
                <a:defRPr/>
              </a:pPr>
              <a:t>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5927116"/>
      </p:ext>
    </p:extLst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altLang="en-US" sz="2000" b="1" dirty="0"/>
              <a:t>Primena</a:t>
            </a:r>
            <a:r>
              <a:rPr lang="sr-Latn-CS" altLang="en-US" sz="2000" b="1" dirty="0" smtClean="0"/>
              <a:t> </a:t>
            </a:r>
            <a:r>
              <a:rPr lang="sr-Latn-CS" altLang="en-US" sz="2000" b="1" dirty="0"/>
              <a:t>informacionih</a:t>
            </a:r>
            <a:r>
              <a:rPr lang="sr-Latn-CS" altLang="en-US" sz="2000" b="1" dirty="0"/>
              <a:t> tehnologija u upravljanju </a:t>
            </a:r>
            <a:r>
              <a:rPr lang="sr-Latn-CS" altLang="en-US" sz="2000" b="1" dirty="0" smtClean="0"/>
              <a:t>projektima</a:t>
            </a:r>
            <a:r>
              <a:rPr lang="sr-Cyrl-RS" altLang="en-US" sz="2000" b="1" dirty="0" smtClean="0"/>
              <a:t/>
            </a:r>
            <a:br>
              <a:rPr lang="sr-Cyrl-RS" altLang="en-US" sz="2000" b="1" dirty="0" smtClean="0"/>
            </a:br>
            <a:endParaRPr lang="sr-Cyrl-RS" altLang="en-US" sz="2000" b="1" dirty="0" smtClean="0"/>
          </a:p>
          <a:p>
            <a:pPr lvl="2" eaLnBrk="1" hangingPunct="1">
              <a:defRPr/>
            </a:pPr>
            <a:r>
              <a:rPr lang="vi-VN" altLang="en-US" sz="1800" dirty="0" smtClean="0"/>
              <a:t>specifikacija </a:t>
            </a:r>
            <a:r>
              <a:rPr lang="vi-VN" altLang="en-US" sz="1800" dirty="0"/>
              <a:t>potreba u resursima (radnoj snazi, </a:t>
            </a:r>
            <a:r>
              <a:rPr lang="vi-VN" altLang="en-US" sz="1800" dirty="0" smtClean="0"/>
              <a:t>mehanizaciji</a:t>
            </a:r>
            <a:r>
              <a:rPr lang="sr-Cyrl-RS" altLang="en-US" sz="1800" dirty="0" smtClean="0"/>
              <a:t> </a:t>
            </a:r>
            <a:r>
              <a:rPr lang="vi-VN" altLang="en-US" sz="1800" dirty="0" smtClean="0"/>
              <a:t>I</a:t>
            </a:r>
            <a:r>
              <a:rPr lang="sr-Cyrl-RS" altLang="en-US" sz="1800" dirty="0"/>
              <a:t> </a:t>
            </a:r>
            <a:r>
              <a:rPr lang="vi-VN" altLang="en-US" sz="1800" dirty="0" smtClean="0"/>
              <a:t>građevinskom </a:t>
            </a:r>
            <a:r>
              <a:rPr lang="vi-VN" altLang="en-US" sz="1800" dirty="0"/>
              <a:t>materijalu</a:t>
            </a:r>
            <a:r>
              <a:rPr lang="vi-VN" altLang="en-US" sz="1800" dirty="0" smtClean="0"/>
              <a:t>),</a:t>
            </a:r>
            <a:endParaRPr lang="sr-Cyrl-RS" altLang="en-US" sz="1800" dirty="0" smtClean="0"/>
          </a:p>
          <a:p>
            <a:pPr lvl="2" eaLnBrk="1" hangingPunct="1">
              <a:defRPr/>
            </a:pPr>
            <a:r>
              <a:rPr lang="vi-VN" altLang="en-US" sz="1800" dirty="0" smtClean="0"/>
              <a:t>proračun </a:t>
            </a:r>
            <a:r>
              <a:rPr lang="vi-VN" altLang="en-US" sz="1800" dirty="0" smtClean="0"/>
              <a:t>vremena trajanja </a:t>
            </a:r>
            <a:r>
              <a:rPr lang="vi-VN" altLang="en-US" sz="1800" dirty="0" smtClean="0"/>
              <a:t>aktivnosti,</a:t>
            </a:r>
            <a:endParaRPr lang="sr-Cyrl-RS" altLang="en-US" sz="1800" dirty="0" smtClean="0"/>
          </a:p>
          <a:p>
            <a:pPr lvl="2" eaLnBrk="1" hangingPunct="1">
              <a:defRPr/>
            </a:pPr>
            <a:r>
              <a:rPr lang="vi-VN" altLang="en-US" sz="1800" dirty="0" smtClean="0"/>
              <a:t>termin </a:t>
            </a:r>
            <a:r>
              <a:rPr lang="vi-VN" altLang="en-US" sz="1800" dirty="0" smtClean="0"/>
              <a:t>plan celog </a:t>
            </a:r>
            <a:r>
              <a:rPr lang="vi-VN" altLang="en-US" sz="1800" dirty="0" smtClean="0"/>
              <a:t>projekta,</a:t>
            </a:r>
            <a:endParaRPr lang="sr-Cyrl-RS" altLang="en-US" sz="1800" dirty="0" smtClean="0"/>
          </a:p>
          <a:p>
            <a:pPr lvl="2" eaLnBrk="1" hangingPunct="1">
              <a:defRPr/>
            </a:pPr>
            <a:r>
              <a:rPr lang="vi-VN" altLang="en-US" sz="1800" dirty="0" smtClean="0"/>
              <a:t>optimizacija </a:t>
            </a:r>
            <a:r>
              <a:rPr lang="vi-VN" altLang="en-US" sz="1800" dirty="0" smtClean="0"/>
              <a:t>plana (utvrđivanje najpovoljnijeg roka </a:t>
            </a:r>
            <a:r>
              <a:rPr lang="vi-VN" altLang="en-US" sz="1800" dirty="0" smtClean="0"/>
              <a:t>građenja </a:t>
            </a:r>
            <a:r>
              <a:rPr lang="vi-VN" altLang="en-US" sz="1800" dirty="0" smtClean="0"/>
              <a:t>uz najmanje povećanje troškova</a:t>
            </a:r>
            <a:r>
              <a:rPr lang="vi-VN" altLang="en-US" sz="1800" dirty="0" smtClean="0"/>
              <a:t>),</a:t>
            </a:r>
            <a:endParaRPr lang="sr-Cyrl-RS" altLang="en-US" sz="1800" dirty="0" smtClean="0"/>
          </a:p>
          <a:p>
            <a:pPr lvl="2" eaLnBrk="1" hangingPunct="1">
              <a:defRPr/>
            </a:pPr>
            <a:r>
              <a:rPr lang="vi-VN" altLang="en-US" sz="1800" dirty="0" smtClean="0"/>
              <a:t>uspostavljanje </a:t>
            </a:r>
            <a:r>
              <a:rPr lang="vi-VN" altLang="en-US" sz="1800" dirty="0" smtClean="0"/>
              <a:t>mehanizma kontrole izvršenja plana.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30C127-0725-40FA-8B47-CB457B6AAEB6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617281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Upravljanje finansijama</a:t>
            </a:r>
            <a:endParaRPr lang="en-US" altLang="en-US" sz="2000" b="1" smtClean="0"/>
          </a:p>
          <a:p>
            <a:pPr lvl="1" eaLnBrk="1" hangingPunct="1"/>
            <a:r>
              <a:rPr lang="sr-Latn-CS" altLang="en-US" sz="2000" smtClean="0"/>
              <a:t>Svi projekti unutar preduzeća su jednako tretirani, </a:t>
            </a:r>
          </a:p>
          <a:p>
            <a:pPr lvl="2" eaLnBrk="1" hangingPunct="1"/>
            <a:r>
              <a:rPr lang="sr-Latn-CS" altLang="en-US" sz="2000" smtClean="0"/>
              <a:t>resursi za te projekte se crpu iz istog pula resursa, </a:t>
            </a:r>
          </a:p>
          <a:p>
            <a:pPr lvl="2" eaLnBrk="1" hangingPunct="1"/>
            <a:r>
              <a:rPr lang="sr-Latn-CS" altLang="en-US" sz="2000" smtClean="0"/>
              <a:t>koriste se isti šifarnici i </a:t>
            </a:r>
          </a:p>
          <a:p>
            <a:pPr lvl="2" eaLnBrk="1" hangingPunct="1"/>
            <a:r>
              <a:rPr lang="sr-Latn-CS" altLang="en-US" sz="2000" smtClean="0"/>
              <a:t>u istom sistemu obrađuju sve finansijske i robno-materijalne transakcije (promene). </a:t>
            </a:r>
          </a:p>
          <a:p>
            <a:pPr lvl="1" eaLnBrk="1" hangingPunct="1"/>
            <a:r>
              <a:rPr lang="sr-Latn-CS" altLang="en-US" sz="2000" smtClean="0"/>
              <a:t>U centralnom, računovodstvenom sistemu se prate promene na svim projektima, (izbegavaju se dvostruka/trostruka knjiženja posebno na projektu a posebno na nivou preduzeća). </a:t>
            </a:r>
          </a:p>
          <a:p>
            <a:pPr lvl="1" eaLnBrk="1" hangingPunct="1"/>
            <a:r>
              <a:rPr lang="sr-Latn-CS" altLang="en-US" sz="2000" smtClean="0"/>
              <a:t>Kroz prizmu usvojenog šifarnika dobijaju se jednoprojektni/višeprojektni izveštaji.</a:t>
            </a:r>
            <a:endParaRPr lang="en-US" altLang="en-US" sz="2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FEF793E-F623-43C2-A19D-8F8058E2BA87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31785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Upravljanje finansijama</a:t>
            </a:r>
            <a:endParaRPr lang="en-US" altLang="en-US" sz="2000" b="1" smtClean="0"/>
          </a:p>
          <a:p>
            <a:pPr lvl="1" eaLnBrk="1" hangingPunct="1"/>
            <a:r>
              <a:rPr lang="sr-Latn-CS" altLang="en-US" sz="1800" smtClean="0"/>
              <a:t>U postojećim IS možemo uočiti sledeće metodologije prikupljanja podataka o troškovima: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klasično kontiranje prema finansijskom knjigovodstvu</a:t>
            </a:r>
          </a:p>
          <a:p>
            <a:pPr lvl="3" eaLnBrk="1" hangingPunct="1"/>
            <a:r>
              <a:rPr lang="sr-Latn-CS" altLang="en-US" sz="1800" smtClean="0"/>
              <a:t>se sreće po firmama čiji IS nije odmakao dalje od finansijskog i materijalnog knjigovodstva.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kontiranje prema predefinisanim kategorijama</a:t>
            </a:r>
          </a:p>
          <a:p>
            <a:pPr lvl="3" eaLnBrk="1" hangingPunct="1"/>
            <a:r>
              <a:rPr lang="sr-Latn-CS" altLang="en-US" sz="1800" smtClean="0"/>
              <a:t>se vrlo često može sresti u različitim softverima za IS, i to je ono što je menadžerima "najlogičnije" rešenje.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prema mestima troškova</a:t>
            </a:r>
          </a:p>
          <a:p>
            <a:pPr lvl="3" eaLnBrk="1" hangingPunct="1"/>
            <a:r>
              <a:rPr lang="sr-Latn-CS" altLang="en-US" sz="1800" smtClean="0"/>
              <a:t>je vrlo popularno rešenje u IS. Sastoji se o tome da se predefinisane kategorije detaljnije razrade i da svaka od njih postane "mesto troška".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ABC (Activity Based Costs, troškovi bazirani na aktivnostima)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Data Warehousing (skladišta podataka)</a:t>
            </a:r>
            <a:endParaRPr lang="en-US" altLang="en-US" sz="1800" smtClean="0"/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9E1CC1B-D71E-480F-B4EC-0EB445E995D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388112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dirty="0" smtClean="0"/>
              <a:t>Upravljanje finansijama</a:t>
            </a:r>
            <a:endParaRPr lang="en-US" altLang="en-US" sz="2000" b="1" dirty="0" smtClean="0"/>
          </a:p>
          <a:p>
            <a:pPr lvl="2" eaLnBrk="1" hangingPunct="1"/>
            <a:r>
              <a:rPr lang="sr-Latn-CS" altLang="en-US" sz="2400" dirty="0" smtClean="0"/>
              <a:t>klasično </a:t>
            </a:r>
            <a:r>
              <a:rPr lang="sr-Latn-CS" altLang="en-US" sz="2400" dirty="0" err="1" smtClean="0"/>
              <a:t>kontiranje</a:t>
            </a:r>
            <a:r>
              <a:rPr lang="sr-Latn-CS" altLang="en-US" sz="2400" dirty="0" smtClean="0"/>
              <a:t> prema finansijskom knjigovodstvu</a:t>
            </a:r>
          </a:p>
          <a:p>
            <a:pPr lvl="3" eaLnBrk="1" hangingPunct="1"/>
            <a:r>
              <a:rPr lang="sr-Latn-CS" altLang="en-US" sz="2400" dirty="0"/>
              <a:t>sreće se po </a:t>
            </a:r>
            <a:r>
              <a:rPr lang="sr-Latn-CS" altLang="en-US" sz="2400" dirty="0" smtClean="0"/>
              <a:t>firmama čiji IS nije odmakao dalje od finansijskog i materijalnog </a:t>
            </a:r>
            <a:r>
              <a:rPr lang="sr-Latn-CS" altLang="en-US" sz="2400" dirty="0" smtClean="0"/>
              <a:t>knjigovodstva</a:t>
            </a:r>
            <a:r>
              <a:rPr lang="sr-Cyrl-RS" altLang="en-US" sz="2400" dirty="0" smtClean="0"/>
              <a:t> </a:t>
            </a:r>
            <a:r>
              <a:rPr lang="en-US" altLang="en-US" sz="2400" dirty="0" smtClean="0"/>
              <a:t>-</a:t>
            </a:r>
            <a:r>
              <a:rPr lang="sr-Cyrl-RS" altLang="en-US" sz="2400" dirty="0" smtClean="0"/>
              <a:t> </a:t>
            </a:r>
            <a:r>
              <a:rPr lang="sr-Latn-CS" altLang="en-US" sz="2400" dirty="0" err="1" smtClean="0"/>
              <a:t>Kont</a:t>
            </a:r>
            <a:r>
              <a:rPr lang="en-US" altLang="en-US" sz="2400" dirty="0" err="1" smtClean="0"/>
              <a:t>ni</a:t>
            </a:r>
            <a:r>
              <a:rPr lang="en-US" altLang="en-US" sz="2400" dirty="0" smtClean="0"/>
              <a:t> plan</a:t>
            </a:r>
          </a:p>
          <a:p>
            <a:pPr lvl="2" eaLnBrk="1" hangingPunct="1"/>
            <a:r>
              <a:rPr lang="sr-Latn-CS" altLang="en-US" sz="2400" b="1" dirty="0" err="1" smtClean="0"/>
              <a:t>Kontiranje</a:t>
            </a:r>
            <a:r>
              <a:rPr lang="sr-Latn-CS" altLang="en-US" sz="2400" b="1" dirty="0" smtClean="0"/>
              <a:t> prema predefinisanim kategorijama</a:t>
            </a:r>
            <a:endParaRPr lang="en-US" altLang="en-US" sz="2400" b="1" dirty="0" smtClean="0"/>
          </a:p>
          <a:p>
            <a:pPr lvl="3" eaLnBrk="1" hangingPunct="1"/>
            <a:r>
              <a:rPr lang="sr-Latn-CS" altLang="en-US" sz="2300" dirty="0" smtClean="0"/>
              <a:t>često</a:t>
            </a:r>
            <a:r>
              <a:rPr lang="sr-Latn-CS" altLang="en-US" sz="2400" dirty="0"/>
              <a:t> se</a:t>
            </a:r>
            <a:r>
              <a:rPr lang="sr-Latn-CS" altLang="en-US" sz="2300" dirty="0" smtClean="0"/>
              <a:t> </a:t>
            </a:r>
            <a:r>
              <a:rPr lang="sr-Latn-CS" altLang="en-US" sz="2300" dirty="0" smtClean="0"/>
              <a:t>može sresti u različitim softverima za IS</a:t>
            </a:r>
            <a:r>
              <a:rPr lang="en-US" altLang="en-US" sz="2300" dirty="0" smtClean="0"/>
              <a:t>.</a:t>
            </a:r>
            <a:r>
              <a:rPr lang="sr-Latn-CS" altLang="en-US" sz="2300" dirty="0" smtClean="0"/>
              <a:t> </a:t>
            </a:r>
            <a:endParaRPr lang="en-US" altLang="en-US" sz="2300" dirty="0" smtClean="0"/>
          </a:p>
          <a:p>
            <a:pPr lvl="3" eaLnBrk="1" hangingPunct="1"/>
            <a:r>
              <a:rPr lang="en-US" altLang="en-US" sz="2300" dirty="0" smtClean="0"/>
              <a:t>r</a:t>
            </a:r>
            <a:r>
              <a:rPr lang="sr-Latn-CS" altLang="en-US" sz="2300" dirty="0" err="1" smtClean="0"/>
              <a:t>azli</a:t>
            </a:r>
            <a:r>
              <a:rPr lang="en-US" altLang="en-US" sz="2300" dirty="0" err="1" smtClean="0"/>
              <a:t>kuje</a:t>
            </a:r>
            <a:r>
              <a:rPr lang="en-US" altLang="en-US" sz="2300" dirty="0" smtClean="0"/>
              <a:t> se </a:t>
            </a:r>
            <a:r>
              <a:rPr lang="sr-Latn-CS" altLang="en-US" sz="2300" dirty="0" smtClean="0"/>
              <a:t> od finansijskog knjigovodstva</a:t>
            </a:r>
            <a:endParaRPr lang="en-US" altLang="en-US" sz="2300" dirty="0" smtClean="0"/>
          </a:p>
          <a:p>
            <a:pPr lvl="3" eaLnBrk="1" hangingPunct="1"/>
            <a:r>
              <a:rPr lang="sr-Latn-CS" altLang="en-US" sz="2300" dirty="0" smtClean="0"/>
              <a:t>menadžeri definišu</a:t>
            </a:r>
            <a:r>
              <a:rPr lang="en-US" altLang="en-US" sz="2300" dirty="0" smtClean="0"/>
              <a:t> </a:t>
            </a:r>
            <a:r>
              <a:rPr lang="en-US" altLang="en-US" sz="2300" dirty="0" err="1" smtClean="0"/>
              <a:t>kategorije</a:t>
            </a:r>
            <a:r>
              <a:rPr lang="en-US" altLang="en-US" sz="2300" dirty="0" smtClean="0"/>
              <a:t>.</a:t>
            </a:r>
            <a:r>
              <a:rPr lang="sr-Latn-CS" altLang="en-US" sz="2300" dirty="0" smtClean="0"/>
              <a:t> </a:t>
            </a:r>
            <a:endParaRPr lang="en-US" altLang="en-US" sz="2300" dirty="0" smtClean="0"/>
          </a:p>
          <a:p>
            <a:pPr lvl="2" eaLnBrk="1" hangingPunct="1"/>
            <a:endParaRPr lang="en-US" altLang="en-US" sz="24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2BAEC2B-0D1C-4B65-A07C-FD28358F8DA2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101183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</a:t>
            </a:r>
            <a:r>
              <a:rPr lang="sr-Latn-CS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GRAĐEVINARSTVU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2057400"/>
            <a:ext cx="8229600" cy="3990975"/>
          </a:xfrm>
        </p:spPr>
        <p:txBody>
          <a:bodyPr/>
          <a:lstStyle/>
          <a:p>
            <a:pPr eaLnBrk="1" hangingPunct="1"/>
            <a:r>
              <a:rPr lang="sr-Latn-CS" altLang="en-US" sz="2000" dirty="0" smtClean="0"/>
              <a:t>Kategorizacija bi mogla da izgleda ovako:</a:t>
            </a:r>
            <a:endParaRPr lang="en-US" altLang="en-US" sz="2000" b="1" dirty="0" smtClean="0"/>
          </a:p>
          <a:p>
            <a:pPr eaLnBrk="1" hangingPunct="1"/>
            <a:endParaRPr lang="en-US" altLang="en-U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A6DD691-941A-41A9-91BF-454D7AA96D7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1124210"/>
              </p:ext>
            </p:extLst>
          </p:nvPr>
        </p:nvGraphicFramePr>
        <p:xfrm>
          <a:off x="1219200" y="2895600"/>
          <a:ext cx="4876800" cy="243840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956204"/>
                <a:gridCol w="973532"/>
                <a:gridCol w="973532"/>
                <a:gridCol w="973532"/>
              </a:tblGrid>
              <a:tr h="22167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Kategorija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Stanje za mesec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16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april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maj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jun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Nabavka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171,000.00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202,500.00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137,700.00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Rezervni delovi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72,000.00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85,500.00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56,700.00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Gorivo za mašine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58,500.00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67,500.00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Potrošna oprema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27,000.00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13,500.00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Redovni troškovi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52,200.00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46,800.00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40,500.00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Električna energija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20,700.00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18,000.00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Telefon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17145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29,700.00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26,100.00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22,500.00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Uprava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9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11,000.00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  <a:tr h="221673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Komercijala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42900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9,000.00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9,000.00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545347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smtClean="0"/>
              <a:t>Praćenje troškova  prema mestima troškova</a:t>
            </a:r>
            <a:r>
              <a:rPr lang="en-US" altLang="en-US" sz="2000" smtClean="0"/>
              <a:t> -</a:t>
            </a:r>
            <a:r>
              <a:rPr lang="sr-Latn-CS" altLang="en-US" sz="2000" smtClean="0"/>
              <a:t>vrlo popularno rešenje u IS. predefinisane kategorije detaljnije razrad</a:t>
            </a:r>
            <a:r>
              <a:rPr lang="en-US" altLang="en-US" sz="2000" smtClean="0"/>
              <a:t>jene</a:t>
            </a:r>
            <a:r>
              <a:rPr lang="sr-Latn-CS" altLang="en-US" sz="2000" smtClean="0"/>
              <a:t> :</a:t>
            </a:r>
            <a:endParaRPr lang="en-US" altLang="en-US" sz="2000" b="1" smtClean="0"/>
          </a:p>
          <a:p>
            <a:pPr eaLnBrk="1" hangingPunct="1"/>
            <a:endParaRPr lang="en-US" altLang="en-US" sz="2000" b="1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D73E2A-6B1D-4FD1-9638-7CF46F9F0DF8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9396157"/>
              </p:ext>
            </p:extLst>
          </p:nvPr>
        </p:nvGraphicFramePr>
        <p:xfrm>
          <a:off x="1219200" y="3048000"/>
          <a:ext cx="4876801" cy="28759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3721"/>
                <a:gridCol w="1657879"/>
                <a:gridCol w="825067"/>
                <a:gridCol w="825067"/>
                <a:gridCol w="825067"/>
              </a:tblGrid>
              <a:tr h="20542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 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Kategorija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Stanje za mesec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0542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april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maj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>
                          <a:effectLst/>
                        </a:rPr>
                        <a:t>jun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1000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Nabavka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171,000.00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202,500.00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137,700.00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Rezervni delovi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72,000.00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85,500.00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56,700.00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1200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Gorivo za mašine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58,500.00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90,000.00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67,500.00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1300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Potrošna oprema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40,500.00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27,000.00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13,500.00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2000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Redovni troškovi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52,200.00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46,800.00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40,500.00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Električna energija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22,500.00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20,700.00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18,000.00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2200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Telefon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29,700.00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26,100.00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22,500.00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3000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Proizvodnja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144,000.00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126,000.00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135,000.00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Sirovine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27,900.00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26,100.00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26,100.00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3200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Radna snaga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35,100.00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34,200.00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36,900.00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3300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Kontrola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18,000.00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25,200.00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31,500.00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205423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u="none" strike="noStrike" dirty="0">
                          <a:effectLst/>
                        </a:rPr>
                        <a:t>3400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100" u="none" strike="noStrike">
                          <a:effectLst/>
                        </a:rPr>
                        <a:t>Mašine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54,000.00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>
                          <a:effectLst/>
                        </a:rPr>
                        <a:t>49,500.00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100" u="none" strike="noStrike" dirty="0">
                          <a:effectLst/>
                        </a:rPr>
                        <a:t>40,500.00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779897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305800" cy="3856037"/>
          </a:xfrm>
        </p:spPr>
        <p:txBody>
          <a:bodyPr/>
          <a:lstStyle/>
          <a:p>
            <a:pPr eaLnBrk="1" hangingPunct="1"/>
            <a:r>
              <a:rPr lang="sr-Latn-CS" altLang="en-US" sz="2000" dirty="0" err="1" smtClean="0"/>
              <a:t>ABC</a:t>
            </a:r>
            <a:r>
              <a:rPr lang="sr-Latn-CS" altLang="en-US" sz="2000" dirty="0" smtClean="0"/>
              <a:t> metod (</a:t>
            </a:r>
            <a:r>
              <a:rPr lang="sr-Latn-CS" altLang="en-US" sz="2000" dirty="0" err="1" smtClean="0"/>
              <a:t>Activity</a:t>
            </a:r>
            <a:r>
              <a:rPr lang="sr-Latn-CS" altLang="en-US" sz="2000" dirty="0" smtClean="0"/>
              <a:t> </a:t>
            </a:r>
            <a:r>
              <a:rPr lang="sr-Latn-CS" altLang="en-US" sz="2000" dirty="0" err="1" smtClean="0"/>
              <a:t>Based</a:t>
            </a:r>
            <a:r>
              <a:rPr lang="sr-Latn-CS" altLang="en-US" sz="2000" dirty="0" smtClean="0"/>
              <a:t> </a:t>
            </a:r>
            <a:r>
              <a:rPr lang="sr-Latn-CS" altLang="en-US" sz="2000" dirty="0" err="1" smtClean="0"/>
              <a:t>Costs</a:t>
            </a:r>
            <a:r>
              <a:rPr lang="sr-Latn-CS" altLang="en-US" sz="2000" dirty="0" smtClean="0"/>
              <a:t>, troškovi bazirani na aktivnostima) je, dakle, </a:t>
            </a:r>
            <a:r>
              <a:rPr lang="sr-Latn-CS" altLang="en-US" sz="2000" dirty="0" err="1" smtClean="0"/>
              <a:t>višedimenziono</a:t>
            </a:r>
            <a:r>
              <a:rPr lang="sr-Latn-CS" altLang="en-US" sz="2000" dirty="0" smtClean="0"/>
              <a:t>, procesno orijentisano, praćenje troškova:</a:t>
            </a:r>
            <a:endParaRPr lang="en-US" altLang="en-US" sz="2000" b="1" dirty="0" smtClean="0"/>
          </a:p>
          <a:p>
            <a:pPr eaLnBrk="1" hangingPunct="1"/>
            <a:r>
              <a:rPr lang="en-US" altLang="en-US" sz="2000" b="1" dirty="0" smtClean="0"/>
              <a:t>3100-</a:t>
            </a:r>
            <a:r>
              <a:rPr lang="en-US" altLang="en-US" sz="2000" b="1" dirty="0" err="1" smtClean="0"/>
              <a:t>sirovine</a:t>
            </a:r>
            <a:endParaRPr lang="en-US" altLang="en-US" sz="2000" b="1" dirty="0" smtClean="0"/>
          </a:p>
          <a:p>
            <a:pPr eaLnBrk="1" hangingPunct="1"/>
            <a:r>
              <a:rPr lang="en-US" altLang="en-US" sz="2000" b="1" dirty="0" smtClean="0"/>
              <a:t>3200-</a:t>
            </a:r>
            <a:r>
              <a:rPr lang="en-US" altLang="en-US" sz="2000" b="1" dirty="0" err="1" smtClean="0"/>
              <a:t>radna</a:t>
            </a:r>
            <a:r>
              <a:rPr lang="en-US" altLang="en-US" sz="2000" b="1" dirty="0" smtClean="0"/>
              <a:t> </a:t>
            </a:r>
            <a:r>
              <a:rPr lang="en-US" altLang="en-US" sz="2000" b="1" dirty="0" err="1" smtClean="0"/>
              <a:t>snaga</a:t>
            </a:r>
            <a:endParaRPr lang="en-US" altLang="en-US" sz="2000" b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2788E2-ACBE-4D85-852A-CCC936000C0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512752"/>
              </p:ext>
            </p:extLst>
          </p:nvPr>
        </p:nvGraphicFramePr>
        <p:xfrm>
          <a:off x="1447800" y="3733800"/>
          <a:ext cx="4572000" cy="1524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43145"/>
                <a:gridCol w="1127034"/>
                <a:gridCol w="980519"/>
                <a:gridCol w="721302"/>
              </a:tblGrid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Proces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Aktivnost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Mesto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troška</a:t>
                      </a:r>
                      <a:endParaRPr lang="en-US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Iznos</a:t>
                      </a:r>
                      <a:endParaRPr lang="en-US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 dirty="0" err="1">
                          <a:effectLst/>
                        </a:rPr>
                        <a:t>Proizvodnja</a:t>
                      </a:r>
                      <a:r>
                        <a:rPr lang="en-US" sz="1100" u="none" strike="noStrike" dirty="0">
                          <a:effectLst/>
                        </a:rPr>
                        <a:t> „</a:t>
                      </a:r>
                      <a:r>
                        <a:rPr lang="en-US" sz="1100" u="none" strike="noStrike" dirty="0" err="1">
                          <a:effectLst/>
                        </a:rPr>
                        <a:t>oplata</a:t>
                      </a:r>
                      <a:r>
                        <a:rPr lang="en-US" sz="1100" u="none" strike="noStrike" dirty="0">
                          <a:effectLst/>
                        </a:rPr>
                        <a:t>“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A.1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Spajanje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>
                          <a:effectLst/>
                        </a:rPr>
                        <a:t>10,000.00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Proizvodnja „oplata“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 err="1">
                          <a:effectLst/>
                        </a:rPr>
                        <a:t>A.1</a:t>
                      </a:r>
                      <a:r>
                        <a:rPr lang="en-US" sz="1100" u="none" strike="noStrike" dirty="0">
                          <a:effectLst/>
                        </a:rPr>
                        <a:t> </a:t>
                      </a:r>
                      <a:r>
                        <a:rPr lang="en-US" sz="1100" u="none" strike="noStrike" dirty="0" err="1">
                          <a:effectLst/>
                        </a:rPr>
                        <a:t>Spajanje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3200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2,000.00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Proizvodnja „oplata“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>
                          <a:effectLst/>
                        </a:rPr>
                        <a:t>A. 2 Uklanjanje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3100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8,500.00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  <a:tr h="3048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u="none" strike="noStrike">
                          <a:effectLst/>
                        </a:rPr>
                        <a:t>Proizvodnja „poklopac“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B. 2 </a:t>
                      </a:r>
                      <a:r>
                        <a:rPr lang="en-US" sz="1100" u="none" strike="noStrike" dirty="0" err="1">
                          <a:effectLst/>
                        </a:rPr>
                        <a:t>Prijem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u="none" strike="noStrike" dirty="0">
                          <a:effectLst/>
                        </a:rPr>
                        <a:t>3300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u="none" strike="noStrike" dirty="0">
                          <a:effectLst/>
                        </a:rPr>
                        <a:t>8,500.00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276761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Umrežavanje računara i računarske komunikacije</a:t>
            </a:r>
          </a:p>
          <a:p>
            <a:pPr lvl="1" eaLnBrk="1" hangingPunct="1"/>
            <a:r>
              <a:rPr lang="sr-Latn-CS" altLang="en-US" sz="2000" smtClean="0"/>
              <a:t>Principi komunikacijskih mreža:</a:t>
            </a:r>
            <a:endParaRPr lang="en-US" altLang="en-US" sz="2000" smtClean="0"/>
          </a:p>
          <a:p>
            <a:pPr lvl="2" eaLnBrk="1" hangingPunct="1"/>
            <a:r>
              <a:rPr lang="sr-Latn-CS" altLang="en-US" sz="2000" smtClean="0"/>
              <a:t>Najznačajnija karakteristika </a:t>
            </a:r>
            <a:r>
              <a:rPr lang="sr-Latn-CS" altLang="en-US" sz="2000" i="1" smtClean="0"/>
              <a:t>Informacijskog Doba</a:t>
            </a:r>
            <a:r>
              <a:rPr lang="sr-Latn-CS" altLang="en-US" sz="2000" smtClean="0"/>
              <a:t> ogleda se kroz zapanjujući napredak u komunikaciji, pod kojom se podrazumeva slanje i prijem podataka i informacija preko neke komunikacijske mreže. </a:t>
            </a:r>
          </a:p>
          <a:p>
            <a:pPr lvl="2" eaLnBrk="1" hangingPunct="1"/>
            <a:r>
              <a:rPr lang="sr-Latn-CS" altLang="en-US" sz="2000" smtClean="0"/>
              <a:t>Komunikacijske mreže ujedno predstavljaju i osnovu višekorisničkih sistema, kod kojih veći broj korisnika zajednički deli jedan isti hardver, softverske programe, informacije, ljude i procedure. </a:t>
            </a:r>
          </a:p>
          <a:p>
            <a:pPr lvl="2" eaLnBrk="1" hangingPunct="1"/>
            <a:r>
              <a:rPr lang="sr-Latn-CS" altLang="en-US" sz="2000" smtClean="0"/>
              <a:t>Upotrebu mreže IT profesionalci često označavaju kao deljenje resursa (</a:t>
            </a:r>
            <a:r>
              <a:rPr lang="sr-Latn-CS" altLang="en-US" sz="2000" i="1" smtClean="0"/>
              <a:t>resource sharing</a:t>
            </a:r>
            <a:r>
              <a:rPr lang="sr-Latn-CS" altLang="en-US" sz="2000" smtClean="0"/>
              <a:t>) </a:t>
            </a:r>
            <a:endParaRPr lang="en-US" altLang="en-US" sz="2000" smtClean="0"/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4104000-9A57-4202-B425-1571FDA036FA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780922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000" b="1" dirty="0" smtClean="0"/>
              <a:t>Umrežavanje računara i računarske komunikacije</a:t>
            </a:r>
          </a:p>
          <a:p>
            <a:pPr lvl="2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1800" b="1" dirty="0" smtClean="0"/>
              <a:t>Uloga komunikacijskih mreža</a:t>
            </a:r>
            <a:endParaRPr lang="en-US" sz="1800" b="1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1700" dirty="0" smtClean="0"/>
              <a:t>Pod komunikacijskom mrežom se podrazumeva skup lokacija, ili čvornih tačaka (</a:t>
            </a:r>
            <a:r>
              <a:rPr lang="sr-Latn-CS" sz="1700" i="1" dirty="0" smtClean="0"/>
              <a:t>nodes</a:t>
            </a:r>
            <a:r>
              <a:rPr lang="sr-Latn-CS" sz="1700" dirty="0" smtClean="0"/>
              <a:t>), na kojima su smešteni hardverski uređaji, programi i informacije, i koje su međusobno uvezane u jedinstveni sistem koji je u stanju da šalje i prima podatke i informacije. </a:t>
            </a:r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1700" dirty="0" smtClean="0"/>
              <a:t>Mreže omogućavaju ljudima i organizacijama da zajednički koriste i razmenjuju važne podatke i informacije, te da na taj način prevaziđu barijere usled međusobne geografske udaljenosti.</a:t>
            </a:r>
            <a:endParaRPr lang="en-US" sz="1700" dirty="0" smtClean="0"/>
          </a:p>
          <a:p>
            <a:pPr marL="1188720" lvl="3" indent="-210312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sz="1700" dirty="0" smtClean="0"/>
              <a:t>Komunikacijske mreže se mogu upotrebiti za bilo koju od sledeće četiri uloge:</a:t>
            </a:r>
            <a:endParaRPr lang="en-US" sz="1700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sz="1600" dirty="0" smtClean="0"/>
              <a:t>Elektronsko slanje i prijem poruka ili dokumenata</a:t>
            </a:r>
            <a:endParaRPr lang="en-US" sz="1600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sz="1600" dirty="0" smtClean="0"/>
              <a:t>Održavanje sastanaka čiji se učesnici nalaze na medusobno udaljenim lokacijama</a:t>
            </a:r>
            <a:endParaRPr lang="en-US" sz="1600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sz="1600" dirty="0" smtClean="0"/>
              <a:t>Deljenje i distribucija dokumenata ili informacija iz nekog skladišta</a:t>
            </a:r>
            <a:endParaRPr lang="en-US" sz="1600" dirty="0" smtClean="0"/>
          </a:p>
          <a:p>
            <a:pPr marL="1463040" lvl="4" indent="-210312" eaLnBrk="1" fontAlgn="auto" hangingPunct="1">
              <a:spcAft>
                <a:spcPts val="0"/>
              </a:spcAft>
              <a:buClr>
                <a:schemeClr val="accent4"/>
              </a:buClr>
              <a:buFont typeface="Wingdings 2"/>
              <a:buChar char=""/>
              <a:defRPr/>
            </a:pPr>
            <a:r>
              <a:rPr lang="sr-Latn-CS" sz="1600" dirty="0" smtClean="0"/>
              <a:t>Ostvarivanje elektronskog prisustva</a:t>
            </a:r>
            <a:endParaRPr lang="en-US" sz="16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86C47D1-DAE7-4D47-9439-487ACC2D1C61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91674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4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8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42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lvl="1" indent="-274320" eaLnBrk="1" fontAlgn="auto" hangingPunct="1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r>
              <a:rPr lang="sr-Latn-CS" sz="2000" b="1" dirty="0" smtClean="0"/>
              <a:t>Umrežavanje računara i računarske komunikacije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None/>
              <a:defRPr/>
            </a:pPr>
            <a:endParaRPr lang="en-US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06900488"/>
              </p:ext>
            </p:extLst>
          </p:nvPr>
        </p:nvGraphicFramePr>
        <p:xfrm>
          <a:off x="838200" y="2438400"/>
          <a:ext cx="7086600" cy="383114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Document" r:id="rId3" imgW="6607979" imgH="3578483" progId="Word.Document.12">
                  <p:embed/>
                </p:oleObj>
              </mc:Choice>
              <mc:Fallback>
                <p:oleObj name="Document" r:id="rId3" imgW="6607979" imgH="3578483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438400"/>
                        <a:ext cx="7086600" cy="383114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A318F06-9437-492B-8EAA-158278C4FF7F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19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160883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b="1" dirty="0" smtClean="0"/>
              <a:t>Primena informacionih tehnologija u upravljanju dokumentacijom  </a:t>
            </a:r>
            <a:endParaRPr lang="en-US" b="1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300" dirty="0" smtClean="0"/>
              <a:t>Danas se sve više korite tzv. DMS (</a:t>
            </a:r>
            <a:r>
              <a:rPr lang="sr-Latn-CS" sz="2300" i="1" dirty="0" smtClean="0"/>
              <a:t>Document Management System</a:t>
            </a:r>
            <a:r>
              <a:rPr lang="sr-Latn-CS" sz="2300" dirty="0" smtClean="0"/>
              <a:t>), tj. sistemi za upravljanje dokumentacijom u elektronskom obliku. </a:t>
            </a:r>
            <a:endParaRPr lang="en-US" sz="23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sr-Latn-CS" sz="2300" dirty="0" smtClean="0"/>
              <a:t>U svakoj organizaciji značajno vreme se utroši na kreiranje različitih dokumenata, njihovo traženje, reviziju i ponovno kreiranje. </a:t>
            </a:r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l-PL" sz="2300" dirty="0" smtClean="0"/>
              <a:t>Kreiranje i čuvanje dokumenata (tekstova, slika, tabela, crteža i dr.) u različitim datotekama i formatima ne obezbeđuju da se njima efikasno upravlja, ako nisu podržana odgovarajućim sistemima upravljanja. </a:t>
            </a:r>
            <a:endParaRPr lang="en-US" sz="23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l-PL" sz="2300" dirty="0" smtClean="0"/>
              <a:t>. </a:t>
            </a:r>
            <a:endParaRPr lang="en-US" sz="23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264539-A401-40D9-92F1-DC327BB56D62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034182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Mogućnosti primene Interneta u građevinarstvu</a:t>
            </a:r>
            <a:endParaRPr lang="en-US" altLang="en-US" sz="2000" b="1" smtClean="0"/>
          </a:p>
          <a:p>
            <a:pPr lvl="1" eaLnBrk="1" hangingPunct="1"/>
            <a:r>
              <a:rPr lang="sr-Latn-CS" altLang="en-US" sz="1800" smtClean="0"/>
              <a:t>Upravljanje investicionim projektima primenom Interneta doprinosi: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Uštedi vremena zbog kraćeg transfera projektnih podataka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Bržoj distribuciji redovno ažuriranih projektnih informacija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Automatizovanom arhiviranju projektnih fajlova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Jednostavnom pristupu projektnim fajlovima i vizuelizaciji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Smanjenju pisane komunikacije članova tima usled korišćenja elektronske pošte</a:t>
            </a:r>
            <a:endParaRPr lang="en-US" altLang="en-US" sz="1800" smtClean="0"/>
          </a:p>
          <a:p>
            <a:pPr lvl="2" eaLnBrk="1" hangingPunct="1"/>
            <a:r>
              <a:rPr lang="sr-Latn-CS" altLang="en-US" sz="1800" smtClean="0"/>
              <a:t>Uštedi vremena i smanjenju grešaka korišćenjem CAD referentnih fajlova</a:t>
            </a:r>
            <a:endParaRPr lang="en-US" altLang="en-US" sz="18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8438007-D791-4F69-9F15-B11FDA6BF9AD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20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776341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Mogućnosti primene Interneta u građevinarstvu</a:t>
            </a:r>
            <a:endParaRPr lang="en-US" altLang="en-US" sz="2000" b="1" smtClean="0"/>
          </a:p>
          <a:p>
            <a:pPr lvl="1" eaLnBrk="1" hangingPunct="1"/>
            <a:r>
              <a:rPr lang="sr-Latn-CS" altLang="en-US" sz="1800" smtClean="0"/>
              <a:t>U toku upravljanja projektom </a:t>
            </a:r>
            <a:r>
              <a:rPr lang="sr-Latn-CS" altLang="en-US" sz="1800" i="1" smtClean="0"/>
              <a:t>matična strana </a:t>
            </a:r>
            <a:r>
              <a:rPr lang="sr-Latn-CS" altLang="en-US" sz="1800" smtClean="0"/>
              <a:t>(</a:t>
            </a:r>
            <a:r>
              <a:rPr lang="sr-Latn-CS" altLang="en-US" sz="1800" i="1" smtClean="0"/>
              <a:t>home page</a:t>
            </a:r>
            <a:r>
              <a:rPr lang="sr-Latn-CS" altLang="en-US" sz="1800" smtClean="0"/>
              <a:t>) projekta je </a:t>
            </a:r>
            <a:r>
              <a:rPr lang="sr-Latn-CS" altLang="en-US" sz="1800" i="1" smtClean="0"/>
              <a:t>WWW </a:t>
            </a:r>
            <a:r>
              <a:rPr lang="sr-Latn-CS" altLang="en-US" sz="1800" smtClean="0"/>
              <a:t>strana kojoj se može pristupiti samo od strane autorizovanih korisnika. To je početna tačka za pretraživanje informacija koje su u vezi sa projektom.</a:t>
            </a:r>
            <a:endParaRPr lang="en-US" altLang="en-US" sz="1800" smtClean="0"/>
          </a:p>
          <a:p>
            <a:pPr lvl="1" eaLnBrk="1" hangingPunct="1"/>
            <a:r>
              <a:rPr lang="sr-Latn-CS" altLang="en-US" sz="1800" smtClean="0"/>
              <a:t>Na matičnoj strani projekta mogu biti prikazane sledeće informacije:</a:t>
            </a:r>
            <a:endParaRPr lang="en-US" altLang="en-US" sz="1800" smtClean="0"/>
          </a:p>
          <a:p>
            <a:pPr lvl="2" eaLnBrk="1" hangingPunct="1"/>
            <a:r>
              <a:rPr lang="sr-Latn-CS" altLang="en-US" sz="1600" smtClean="0"/>
              <a:t>Raspoložive projektne informacije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Elektronska oglasna tabla na kojoj korisnici mogu da postave svoja obaveštenja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Kalendar događaja, na primer sastanaka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Dokumenti: projektni fajlovi, vizualizacija projektnih rešenja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Učesnici projekta:   kontinualno ažurirana lista sa kontaktnim informacijama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IT primenjene na projektu</a:t>
            </a:r>
            <a:endParaRPr lang="en-US" altLang="en-US" sz="16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01B9B35-8C61-40C0-8A05-A4D0C95EB24B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282609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8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2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6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40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44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Mogućnosti primene Interneta u građevinarstvu</a:t>
            </a:r>
            <a:endParaRPr lang="en-US" altLang="en-US" sz="2000" b="1" smtClean="0"/>
          </a:p>
          <a:p>
            <a:pPr lvl="1" eaLnBrk="1" hangingPunct="1"/>
            <a:r>
              <a:rPr lang="sr-Latn-CS" altLang="en-US" sz="1800" smtClean="0"/>
              <a:t>Velike mogućnosti Interneta pokazuje korišćenje:</a:t>
            </a:r>
            <a:endParaRPr lang="en-US" altLang="en-US" sz="1800" smtClean="0"/>
          </a:p>
          <a:p>
            <a:pPr lvl="2" eaLnBrk="1" hangingPunct="1"/>
            <a:r>
              <a:rPr lang="sr-Latn-CS" altLang="en-US" sz="1600" smtClean="0"/>
              <a:t>Inteligentne biblioteke proizvoda na Webu (pravila za projektovanje)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Virtuelne realnosti  kao  korisničkog interfejsa  sa kompleksnim bazama podataka i modelima gradevinskih proizvoda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On-line video konferencije preko Interneta za praćenje građenja i video konferencije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Multimedije preko Interneta za obuku i edukaciju korisnika.</a:t>
            </a:r>
          </a:p>
          <a:p>
            <a:pPr lvl="1" eaLnBrk="1" hangingPunct="1"/>
            <a:r>
              <a:rPr lang="sr-Latn-CS" altLang="en-US" sz="1800" i="1" smtClean="0"/>
              <a:t>Elektronska pošta </a:t>
            </a:r>
            <a:r>
              <a:rPr lang="sr-Latn-CS" altLang="en-US" sz="1800" smtClean="0"/>
              <a:t>(E-mail) je korišćena za komunikaciju i transfer fajlova </a:t>
            </a:r>
            <a:r>
              <a:rPr lang="sr-Latn-CS" altLang="en-US" sz="1800" i="1" smtClean="0"/>
              <a:t>"osoba-prema-osobi". </a:t>
            </a:r>
            <a:r>
              <a:rPr lang="sr-Latn-CS" altLang="en-US" sz="1800" smtClean="0"/>
              <a:t>Svakom od učesnika u upravljanju procesom projektovanja bili su potrebni:</a:t>
            </a:r>
            <a:endParaRPr lang="en-US" altLang="en-US" sz="1800" smtClean="0"/>
          </a:p>
          <a:p>
            <a:pPr lvl="2" eaLnBrk="1" hangingPunct="1"/>
            <a:r>
              <a:rPr lang="sr-Latn-CS" altLang="en-US" sz="1600" smtClean="0"/>
              <a:t>PC računar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veza sa Internetom (modem ili ISDN)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Internet usluga (korisničko ime za elektronsku poštu) a Softver (WWW pretraživač i E-mail)</a:t>
            </a:r>
            <a:endParaRPr lang="en-US" altLang="en-US" sz="1600" smtClean="0"/>
          </a:p>
          <a:p>
            <a:pPr eaLnBrk="1" hangingPunct="1"/>
            <a:endParaRPr lang="en-US" altLang="en-US" sz="20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BFF9C31-9563-42BC-974D-E45957786DB9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22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19522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E-poslovanje, e-trgovina, e-marketing</a:t>
            </a:r>
          </a:p>
          <a:p>
            <a:pPr lvl="1" eaLnBrk="1" hangingPunct="1"/>
            <a:r>
              <a:rPr lang="sr-Latn-CS" altLang="en-US" sz="1800" b="1" i="1" smtClean="0"/>
              <a:t>Elektronsko poslovanje</a:t>
            </a:r>
            <a:r>
              <a:rPr lang="sr-Latn-CS" altLang="en-US" sz="1800" b="1" smtClean="0"/>
              <a:t> </a:t>
            </a:r>
            <a:r>
              <a:rPr lang="sr-Latn-CS" altLang="en-US" sz="1800" smtClean="0"/>
              <a:t>predstavlja elektronski prenos i razmenu poslovnih dokumenata ili informacija između kompjuterskih sistema, sredstvima standardizovanih elektronskih poruka preko specijalnih komunikacionih mreža sa visokim nivoom zaštite. </a:t>
            </a:r>
          </a:p>
          <a:p>
            <a:pPr lvl="1" eaLnBrk="1" hangingPunct="1"/>
            <a:r>
              <a:rPr lang="sr-Latn-CS" altLang="en-US" sz="1800" b="1" i="1" smtClean="0"/>
              <a:t>Elektronska tržišta </a:t>
            </a:r>
            <a:r>
              <a:rPr lang="sr-Latn-CS" altLang="en-US" sz="1800" smtClean="0"/>
              <a:t>ili mesto za elektronsku trgovinu, je mreža međudejstava i veza gde se informacija, proizvodi, usluge, i plaćanja razmenjuju. </a:t>
            </a:r>
          </a:p>
          <a:p>
            <a:pPr lvl="2" eaLnBrk="1" hangingPunct="1"/>
            <a:r>
              <a:rPr lang="sr-Latn-CS" altLang="en-US" sz="1600" smtClean="0"/>
              <a:t>Kada je tržište elektronsko, centar posla nije fizički zgrada već mreža zasnovana na lokacijama gde se nalaze kupci, prodavci i ostali partneri i oni se elektronskim putem pronalaze i vode poslovna međudejstva. </a:t>
            </a:r>
          </a:p>
          <a:p>
            <a:pPr lvl="1"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EE2762-E993-4473-B4C6-E23F3640D02C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23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1504519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sr-Latn-CS" b="1" dirty="0" smtClean="0"/>
              <a:t>Primena informacionih tehnologija u upravljanju dokumentacijom  </a:t>
            </a:r>
            <a:endParaRPr lang="en-US" b="1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l-PL" sz="2300" dirty="0" smtClean="0"/>
              <a:t>Ključni segment sistema kvaliteta čini upravo dokumentacija, te i standard ISO 9001:2000 posebno potencira njen značaj u domenu upravljanja poslovnim procesima</a:t>
            </a:r>
            <a:r>
              <a:rPr lang="en-US" sz="2300" dirty="0" smtClean="0"/>
              <a:t> </a:t>
            </a:r>
            <a:r>
              <a:rPr lang="en-US" sz="2300" dirty="0" err="1" smtClean="0"/>
              <a:t>i</a:t>
            </a:r>
            <a:r>
              <a:rPr lang="en-US" sz="2300" dirty="0" smtClean="0"/>
              <a:t> </a:t>
            </a:r>
            <a:r>
              <a:rPr lang="en-US" sz="2300" dirty="0" err="1" smtClean="0"/>
              <a:t>stabilno</a:t>
            </a:r>
            <a:r>
              <a:rPr lang="en-US" sz="2300" dirty="0" smtClean="0"/>
              <a:t> </a:t>
            </a:r>
            <a:r>
              <a:rPr lang="en-US" sz="2300" dirty="0" err="1" smtClean="0"/>
              <a:t>poslovanje</a:t>
            </a:r>
            <a:endParaRPr lang="en-US" sz="2300" dirty="0" smtClean="0"/>
          </a:p>
          <a:p>
            <a:pPr marL="640080" lvl="1" indent="-246888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pl-PL" sz="2300" dirty="0" smtClean="0"/>
              <a:t>U rukovanju ovim dokumentima pored aktivnosti kreiranja, izdavanja, odobravanja, aktiviranja, distribucije, arhiviranja i evidentiranja, najviše pažnje se poklanja aktivnostima zamene dokumenata, izmene sadržaja, aktuelizacije, potvrđivanja, povlačenja i poništavanja. </a:t>
            </a:r>
            <a:endParaRPr lang="en-US" sz="2300" dirty="0" smtClean="0"/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35C544E-B886-48F2-9A54-0C1F3A603640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3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336896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Primena informacionih tehnologija u upravljanju dokumentacijom  </a:t>
            </a:r>
            <a:endParaRPr lang="en-US" altLang="en-US" sz="2000" b="1" smtClean="0"/>
          </a:p>
          <a:p>
            <a:pPr lvl="1" eaLnBrk="1" hangingPunct="1"/>
            <a:r>
              <a:rPr lang="pl-PL" altLang="en-US" sz="1800" smtClean="0"/>
              <a:t>DMS rešenja omogućavaju</a:t>
            </a:r>
            <a:r>
              <a:rPr lang="en-US" altLang="en-US" sz="1800" smtClean="0"/>
              <a:t>:</a:t>
            </a:r>
            <a:r>
              <a:rPr lang="pl-PL" altLang="en-US" sz="1800" smtClean="0"/>
              <a:t> </a:t>
            </a:r>
          </a:p>
          <a:p>
            <a:pPr lvl="2" eaLnBrk="1" hangingPunct="1"/>
            <a:r>
              <a:rPr lang="pl-PL" altLang="en-US" sz="1600" smtClean="0"/>
              <a:t>evidentiranje podataka o dokumentu, </a:t>
            </a:r>
          </a:p>
          <a:p>
            <a:pPr lvl="2" eaLnBrk="1" hangingPunct="1"/>
            <a:r>
              <a:rPr lang="pl-PL" altLang="en-US" sz="1600" smtClean="0"/>
              <a:t>elektronski obuhvat, </a:t>
            </a:r>
          </a:p>
          <a:p>
            <a:pPr lvl="2" eaLnBrk="1" hangingPunct="1"/>
            <a:r>
              <a:rPr lang="pl-PL" altLang="en-US" sz="1600" smtClean="0"/>
              <a:t>čuvanje, </a:t>
            </a:r>
          </a:p>
          <a:p>
            <a:pPr lvl="2" eaLnBrk="1" hangingPunct="1"/>
            <a:r>
              <a:rPr lang="pl-PL" altLang="en-US" sz="1600" smtClean="0"/>
              <a:t>održavanje, </a:t>
            </a:r>
          </a:p>
          <a:p>
            <a:pPr lvl="2" eaLnBrk="1" hangingPunct="1"/>
            <a:r>
              <a:rPr lang="pl-PL" altLang="en-US" sz="1600" smtClean="0"/>
              <a:t>obradu, </a:t>
            </a:r>
          </a:p>
          <a:p>
            <a:pPr lvl="2" eaLnBrk="1" hangingPunct="1"/>
            <a:r>
              <a:rPr lang="pl-PL" altLang="en-US" sz="1600" smtClean="0"/>
              <a:t>praćenje i distribuciju dokumentacije iz poslovnog sistema, </a:t>
            </a:r>
          </a:p>
          <a:p>
            <a:pPr lvl="2" eaLnBrk="1" hangingPunct="1"/>
            <a:r>
              <a:rPr lang="pl-PL" altLang="en-US" sz="1600" smtClean="0"/>
              <a:t>upravljanje opštim radnim postupcima sa poslovnim dokumentima ili predmetima (kolekcijama dokumenata) </a:t>
            </a:r>
          </a:p>
          <a:p>
            <a:pPr lvl="2" eaLnBrk="1" hangingPunct="1"/>
            <a:r>
              <a:rPr lang="pl-PL" altLang="en-US" sz="1600" smtClean="0"/>
              <a:t>kao i upravljanje nekim „standardizovanim“ poslovnim postupcima sa određenim tipovima dokumenata.</a:t>
            </a:r>
            <a:endParaRPr lang="en-US" altLang="en-US" sz="1600" smtClean="0"/>
          </a:p>
          <a:p>
            <a:pPr eaLnBrk="1" hangingPunct="1"/>
            <a:endParaRPr lang="en-US" altLang="en-US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A7A5FE-3FBA-460B-A58A-3E843694B8A2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4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790416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Primena informacionih tehnologija u upravljanju dokumentacijom  </a:t>
            </a:r>
            <a:endParaRPr lang="en-US" altLang="en-US" sz="2000" b="1" smtClean="0"/>
          </a:p>
          <a:p>
            <a:pPr lvl="1" eaLnBrk="1" hangingPunct="1"/>
            <a:r>
              <a:rPr lang="it-IT" altLang="en-US" sz="1800" smtClean="0"/>
              <a:t>Povećanje stepena efikasnosti i produktivnosti:</a:t>
            </a:r>
            <a:endParaRPr lang="en-US" altLang="en-US" sz="1800" smtClean="0"/>
          </a:p>
          <a:p>
            <a:pPr lvl="2" eaLnBrk="1" hangingPunct="1"/>
            <a:r>
              <a:rPr lang="sr-Latn-CS" altLang="en-US" sz="1600" smtClean="0"/>
              <a:t>veća brzina i pouzdanost distribucije, razmene i dostupa do dokumentacije,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veća preglednost poslovanja,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bolja podela poslova – veći učinak u poslovanju,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implementacija poslovnih pravila, njihovo sprovođenje kroz poslovne procese i nadzor kroz formalizovane dokumentacione tokove,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omogućavanje transparentne sledljivost dokumentacije,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centralizacija arhive, dostupnost, sigurnost i nadzor nad dokumentima u skladu sa definisanom autorizacijom korisnika,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koncentracija i dostupnost do informacija u preduzeću,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olakšan rad sa strankama i donošenje odluka.</a:t>
            </a:r>
            <a:endParaRPr lang="en-US" altLang="en-US" sz="16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825FEE0-FCFC-4371-A6FE-59783C260FE8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5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614409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8500"/>
                            </p:stCondLst>
                            <p:childTnLst>
                              <p:par>
                                <p:cTn id="35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39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2500"/>
                            </p:stCondLst>
                            <p:childTnLst>
                              <p:par>
                                <p:cTn id="43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14500"/>
                            </p:stCondLst>
                            <p:childTnLst>
                              <p:par>
                                <p:cTn id="47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Primena informacionih tehnologija u upravljanju dokumentacijom  </a:t>
            </a:r>
            <a:endParaRPr lang="en-US" altLang="en-US" sz="2000" b="1" smtClean="0"/>
          </a:p>
          <a:p>
            <a:pPr lvl="1" eaLnBrk="1" hangingPunct="1"/>
            <a:r>
              <a:rPr lang="en-US" altLang="en-US" sz="1800" smtClean="0"/>
              <a:t>Smanjenje troškova poslovanja:</a:t>
            </a:r>
          </a:p>
          <a:p>
            <a:pPr lvl="2" eaLnBrk="1" hangingPunct="1"/>
            <a:r>
              <a:rPr lang="sr-Latn-CS" altLang="en-US" sz="1600" smtClean="0"/>
              <a:t>Smanjenje dugotrajnih procesa uređivanja papirne dokumentacije, sistema izmena i dopuna, čuvanja i pretraživanja – ušteda u vremenu rada,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Smanjena količina papirnih dokumenata u obradi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Smanjenje potrebnog prostora za arhivu i čuvanje papirnih dokumenata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Smanjenje troškova za kopiranje i održavanje kopir aparata</a:t>
            </a:r>
            <a:endParaRPr lang="en-US" altLang="en-US" sz="1600" smtClean="0"/>
          </a:p>
          <a:p>
            <a:pPr eaLnBrk="1" hangingPunct="1"/>
            <a:endParaRPr lang="en-US" altLang="en-US" sz="180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DB6861-A288-4FAA-B591-531F7B1A267A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6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1767942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CS" altLang="en-US" sz="2000" b="1" smtClean="0"/>
              <a:t>Primena informacionih tehnologija u upravljanju projektima</a:t>
            </a:r>
            <a:endParaRPr lang="en-US" altLang="en-US" sz="2000" b="1" smtClean="0"/>
          </a:p>
          <a:p>
            <a:pPr lvl="1" eaLnBrk="1" hangingPunct="1"/>
            <a:r>
              <a:rPr lang="sr-Latn-CS" altLang="en-US" sz="1800" smtClean="0"/>
              <a:t>Na našim prostorima primenjuju se najčešče dva alata za upravljanje projektima: </a:t>
            </a:r>
          </a:p>
          <a:p>
            <a:pPr lvl="3" eaLnBrk="1" hangingPunct="1"/>
            <a:r>
              <a:rPr lang="sr-Latn-CS" altLang="en-US" sz="1600" i="1" smtClean="0"/>
              <a:t>Primavera Project Planner</a:t>
            </a:r>
            <a:r>
              <a:rPr lang="sr-Latn-CS" altLang="en-US" sz="1600" smtClean="0"/>
              <a:t> i </a:t>
            </a:r>
          </a:p>
          <a:p>
            <a:pPr lvl="3" eaLnBrk="1" hangingPunct="1"/>
            <a:r>
              <a:rPr lang="sr-Latn-CS" altLang="en-US" sz="1600" i="1" smtClean="0"/>
              <a:t>Microsoft Project</a:t>
            </a:r>
            <a:r>
              <a:rPr lang="sr-Latn-CS" altLang="en-US" sz="1600" smtClean="0"/>
              <a:t>.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i="1" smtClean="0"/>
              <a:t>Primavera Project Planner for Enterprise (P3e)</a:t>
            </a:r>
            <a:r>
              <a:rPr lang="sr-Latn-CS" altLang="en-US" sz="1600" smtClean="0"/>
              <a:t> je vodeći softverski paket na svetskom tržištu namenjen upravljanju preduzećem koje realizuje složene investicione projekte. </a:t>
            </a:r>
          </a:p>
          <a:p>
            <a:pPr lvl="2" eaLnBrk="1" hangingPunct="1"/>
            <a:r>
              <a:rPr lang="sr-Latn-CS" altLang="en-US" sz="1600" smtClean="0"/>
              <a:t>Koristi za upravljanje ljudskim i materijalnim resursima preduzećima, izradu termin planova projekta, kontrolu troškova na projektu, upravljanje rizicima kao i komunikaciju sa udaljenim projektnim lokacijama putem Interneta u višekorisničkom i višeprojektnom okruženju. </a:t>
            </a:r>
            <a:endParaRPr lang="en-US" altLang="en-US" sz="1600" smtClean="0"/>
          </a:p>
          <a:p>
            <a:pPr lvl="2" eaLnBrk="1" hangingPunct="1"/>
            <a:r>
              <a:rPr lang="sr-Latn-CS" altLang="en-US" sz="1600" smtClean="0"/>
              <a:t>Može se lako povezati sa drugim korporativnim (ERP) informacionim sistemima. </a:t>
            </a:r>
          </a:p>
          <a:p>
            <a:pPr lvl="2" eaLnBrk="1" hangingPunct="1"/>
            <a:r>
              <a:rPr lang="sr-Latn-CS" altLang="en-US" sz="1600" smtClean="0"/>
              <a:t>Direktno ili na posredan način mora biti obezbeđena konzistentnost i integritet podataka koji se razmenjuju o projektima unutar kompanije i unutar informacionog sistema.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3362C4-FEEA-4194-949D-2E4FF4BE1744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7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6409657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3" presetID="3" presetClass="entr" presetSubtype="1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altLang="en-US" sz="2400" b="1" dirty="0" smtClean="0"/>
              <a:t>Primena informacionih tehnologija u upravljanju projektima</a:t>
            </a:r>
            <a:endParaRPr lang="en-US" altLang="en-US" sz="2400" b="1" dirty="0" smtClean="0"/>
          </a:p>
          <a:p>
            <a:pPr lvl="1" eaLnBrk="1" hangingPunct="1">
              <a:defRPr/>
            </a:pPr>
            <a:r>
              <a:rPr lang="sr-Latn-CS" altLang="en-US" dirty="0" smtClean="0"/>
              <a:t>Posebno mesto i značaj zauzimaju </a:t>
            </a:r>
            <a:r>
              <a:rPr lang="sr-Latn-CS" altLang="en-US" dirty="0" smtClean="0">
                <a:solidFill>
                  <a:srgbClr val="FF0000"/>
                </a:solidFill>
              </a:rPr>
              <a:t>mrežni planovi</a:t>
            </a:r>
            <a:r>
              <a:rPr lang="sr-Latn-CS" altLang="en-US" dirty="0" smtClean="0"/>
              <a:t>.</a:t>
            </a:r>
          </a:p>
          <a:p>
            <a:pPr lvl="1" eaLnBrk="1" hangingPunct="1">
              <a:defRPr/>
            </a:pPr>
            <a:r>
              <a:rPr lang="sr-Latn-CS" altLang="en-US" dirty="0" smtClean="0"/>
              <a:t>Osnovni principi planiranja </a:t>
            </a:r>
            <a:r>
              <a:rPr lang="sr-Latn-CS" altLang="en-US" dirty="0" smtClean="0"/>
              <a:t>su:</a:t>
            </a:r>
            <a:endParaRPr lang="sr-Cyrl-RS" altLang="en-US" dirty="0" smtClean="0"/>
          </a:p>
          <a:p>
            <a:pPr lvl="2" eaLnBrk="1" hangingPunct="1">
              <a:defRPr/>
            </a:pPr>
            <a:r>
              <a:rPr lang="sr-Latn-CS" altLang="en-US" dirty="0" smtClean="0"/>
              <a:t>odrediti </a:t>
            </a:r>
            <a:r>
              <a:rPr lang="sr-Latn-CS" altLang="en-US" dirty="0" smtClean="0"/>
              <a:t>racionalan i potreban nivo planiranja i praćenja pojedinih faza projekta</a:t>
            </a:r>
            <a:r>
              <a:rPr lang="sr-Latn-CS" altLang="en-US" dirty="0" smtClean="0"/>
              <a:t>,</a:t>
            </a:r>
            <a:endParaRPr lang="sr-Cyrl-RS" altLang="en-US" dirty="0" smtClean="0"/>
          </a:p>
          <a:p>
            <a:pPr lvl="2" eaLnBrk="1" hangingPunct="1">
              <a:defRPr/>
            </a:pPr>
            <a:r>
              <a:rPr lang="sr-Latn-CS" altLang="en-US" dirty="0" smtClean="0"/>
              <a:t>treba </a:t>
            </a:r>
            <a:r>
              <a:rPr lang="sr-Latn-CS" altLang="en-US" dirty="0" smtClean="0"/>
              <a:t>težiti ka što većoj </a:t>
            </a:r>
            <a:r>
              <a:rPr lang="sr-Latn-CS" altLang="en-US" dirty="0" err="1" smtClean="0"/>
              <a:t>paralelizaciji</a:t>
            </a:r>
            <a:r>
              <a:rPr lang="sr-Latn-CS" altLang="en-US" dirty="0" smtClean="0"/>
              <a:t> </a:t>
            </a:r>
            <a:r>
              <a:rPr lang="sr-Latn-CS" altLang="en-US" dirty="0" smtClean="0"/>
              <a:t>radova,</a:t>
            </a:r>
            <a:endParaRPr lang="sr-Cyrl-RS" altLang="en-US" dirty="0" smtClean="0"/>
          </a:p>
          <a:p>
            <a:pPr lvl="2" eaLnBrk="1" hangingPunct="1">
              <a:defRPr/>
            </a:pPr>
            <a:r>
              <a:rPr lang="sr-Latn-CS" altLang="en-US" dirty="0" smtClean="0"/>
              <a:t>uključivanje </a:t>
            </a:r>
            <a:r>
              <a:rPr lang="sr-Latn-CS" altLang="en-US" dirty="0" smtClean="0"/>
              <a:t>resursa (radne snage, mehanizacije i materijala) treba da bude postupno,</a:t>
            </a:r>
            <a:r>
              <a:rPr lang="en-US" altLang="en-US" dirty="0" smtClean="0"/>
              <a:t> </a:t>
            </a:r>
            <a:endParaRPr lang="sr-Cyrl-RS" altLang="en-US" dirty="0" smtClean="0"/>
          </a:p>
          <a:p>
            <a:pPr lvl="2" eaLnBrk="1" hangingPunct="1">
              <a:defRPr/>
            </a:pPr>
            <a:r>
              <a:rPr lang="sr-Latn-CS" altLang="en-US" dirty="0" smtClean="0"/>
              <a:t>korišćenje </a:t>
            </a:r>
            <a:r>
              <a:rPr lang="sr-Latn-CS" altLang="en-US" dirty="0" smtClean="0"/>
              <a:t>svih važnijih resursa treba da bude kontinuirano, </a:t>
            </a:r>
            <a:r>
              <a:rPr lang="sr-Latn-CS" altLang="en-US" dirty="0" smtClean="0"/>
              <a:t>i</a:t>
            </a:r>
            <a:endParaRPr lang="sr-Cyrl-RS" altLang="en-US" dirty="0" smtClean="0"/>
          </a:p>
          <a:p>
            <a:pPr lvl="2" eaLnBrk="1" hangingPunct="1">
              <a:defRPr/>
            </a:pPr>
            <a:r>
              <a:rPr lang="sr-Latn-CS" altLang="en-US" dirty="0" smtClean="0"/>
              <a:t>plan </a:t>
            </a:r>
            <a:r>
              <a:rPr lang="sr-Latn-CS" altLang="en-US" dirty="0" smtClean="0"/>
              <a:t>mora da bude realan</a:t>
            </a:r>
            <a:r>
              <a:rPr lang="sr-Latn-CS" altLang="en-US" sz="1500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A616A-8748-4FDC-A286-0CC7DF81A3D5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8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9898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C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PODRUČJA PRIMENE IT U GRAĐEVINARSTVU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CS" altLang="en-US" sz="2000" b="1" dirty="0" smtClean="0"/>
              <a:t>Primena informacionih tehnologija u upravljanju </a:t>
            </a:r>
            <a:r>
              <a:rPr lang="sr-Latn-CS" altLang="en-US" sz="2000" b="1" dirty="0" smtClean="0"/>
              <a:t>projektima</a:t>
            </a:r>
            <a:r>
              <a:rPr lang="sr-Cyrl-RS" altLang="en-US" sz="2000" b="1" dirty="0" smtClean="0"/>
              <a:t/>
            </a:r>
            <a:br>
              <a:rPr lang="sr-Cyrl-RS" altLang="en-US" sz="2000" b="1" dirty="0" smtClean="0"/>
            </a:br>
            <a:endParaRPr lang="en-US" altLang="en-US" sz="2000" b="1" dirty="0" smtClean="0"/>
          </a:p>
          <a:p>
            <a:pPr lvl="1" eaLnBrk="1" hangingPunct="1">
              <a:defRPr/>
            </a:pPr>
            <a:r>
              <a:rPr lang="vi-VN" altLang="en-US" sz="2000" dirty="0" smtClean="0"/>
              <a:t>Postoji nekoliko faza u izradi </a:t>
            </a:r>
            <a:r>
              <a:rPr lang="vi-VN" altLang="en-US" sz="2000" dirty="0" smtClean="0"/>
              <a:t>planova:</a:t>
            </a:r>
            <a:endParaRPr lang="sr-Cyrl-RS" altLang="en-US" sz="2000" dirty="0" smtClean="0"/>
          </a:p>
          <a:p>
            <a:pPr lvl="2" eaLnBrk="1" hangingPunct="1">
              <a:defRPr/>
            </a:pPr>
            <a:r>
              <a:rPr lang="vi-VN" altLang="en-US" sz="1700" dirty="0" smtClean="0"/>
              <a:t>detaljno </a:t>
            </a:r>
            <a:r>
              <a:rPr lang="vi-VN" altLang="en-US" sz="1700" dirty="0" smtClean="0"/>
              <a:t>upoznavanje </a:t>
            </a:r>
            <a:r>
              <a:rPr lang="vi-VN" altLang="en-US" sz="1700" dirty="0" smtClean="0"/>
              <a:t>zadatka,</a:t>
            </a:r>
            <a:endParaRPr lang="sr-Cyrl-RS" altLang="en-US" sz="1700" dirty="0"/>
          </a:p>
          <a:p>
            <a:pPr lvl="2" eaLnBrk="1" hangingPunct="1">
              <a:defRPr/>
            </a:pPr>
            <a:r>
              <a:rPr lang="vi-VN" altLang="en-US" sz="1700" dirty="0" smtClean="0"/>
              <a:t>definisanje </a:t>
            </a:r>
            <a:r>
              <a:rPr lang="vi-VN" altLang="en-US" sz="1700" dirty="0" smtClean="0"/>
              <a:t>tehnologije izvođenja radova</a:t>
            </a:r>
            <a:r>
              <a:rPr lang="vi-VN" altLang="en-US" sz="1700" dirty="0" smtClean="0"/>
              <a:t>,</a:t>
            </a:r>
            <a:endParaRPr lang="sr-Cyrl-RS" altLang="en-US" sz="1700" dirty="0" smtClean="0"/>
          </a:p>
          <a:p>
            <a:pPr lvl="2" eaLnBrk="1" hangingPunct="1">
              <a:defRPr/>
            </a:pPr>
            <a:r>
              <a:rPr lang="vi-VN" altLang="en-US" sz="1700" dirty="0" smtClean="0"/>
              <a:t>prepoznavanje</a:t>
            </a:r>
            <a:r>
              <a:rPr lang="vi-VN" altLang="en-US" sz="1700" dirty="0" smtClean="0"/>
              <a:t>, izdvajanje i definisanje pojedinačnih aktivnosti</a:t>
            </a:r>
            <a:r>
              <a:rPr lang="vi-VN" altLang="en-US" sz="1700" dirty="0" smtClean="0"/>
              <a:t>,</a:t>
            </a:r>
            <a:endParaRPr lang="sr-Cyrl-RS" altLang="en-US" sz="1700" dirty="0" smtClean="0"/>
          </a:p>
          <a:p>
            <a:pPr lvl="2" eaLnBrk="1" hangingPunct="1">
              <a:defRPr/>
            </a:pPr>
            <a:r>
              <a:rPr lang="vi-VN" altLang="en-US" sz="1700" dirty="0" smtClean="0"/>
              <a:t>utvrđivanje </a:t>
            </a:r>
            <a:r>
              <a:rPr lang="vi-VN" altLang="en-US" sz="1700" dirty="0" smtClean="0"/>
              <a:t>logičnog rasporeda aktivnosti, definisanjem veza između pojedinih aktivnosti</a:t>
            </a:r>
            <a:r>
              <a:rPr lang="vi-VN" altLang="en-US" sz="1700" dirty="0" smtClean="0"/>
              <a:t>,</a:t>
            </a:r>
            <a:endParaRPr lang="sr-Cyrl-RS" altLang="en-US" sz="1700" dirty="0" smtClean="0"/>
          </a:p>
          <a:p>
            <a:pPr lvl="2" eaLnBrk="1" hangingPunct="1">
              <a:defRPr/>
            </a:pPr>
            <a:r>
              <a:rPr lang="vi-VN" altLang="en-US" sz="1700" dirty="0" smtClean="0"/>
              <a:t>određivanje </a:t>
            </a:r>
            <a:r>
              <a:rPr lang="vi-VN" altLang="en-US" sz="1700" dirty="0" smtClean="0"/>
              <a:t>radnog vremena i kalendara,</a:t>
            </a:r>
          </a:p>
          <a:p>
            <a:pPr marL="393700" lvl="1" indent="0" eaLnBrk="1" hangingPunct="1">
              <a:buFont typeface="Wingdings 2" pitchFamily="18" charset="2"/>
              <a:buNone/>
              <a:defRPr/>
            </a:pPr>
            <a:r>
              <a:rPr lang="en-US" altLang="en-US" dirty="0" smtClean="0"/>
              <a:t> </a:t>
            </a:r>
            <a:endParaRPr lang="vi-VN" alt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492F1BC-AF80-4404-8541-D03C7B2DAC73}" type="slidenum">
              <a:rPr lang="en-US">
                <a:solidFill>
                  <a:srgbClr val="04617B">
                    <a:shade val="90000"/>
                  </a:srgbClr>
                </a:solidFill>
              </a:rPr>
              <a:pPr>
                <a:defRPr/>
              </a:pPr>
              <a:t>9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6137145"/>
      </p:ext>
    </p:extLst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3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4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1708</Words>
  <Application>Microsoft Office PowerPoint</Application>
  <PresentationFormat>On-screen Show (4:3)</PresentationFormat>
  <Paragraphs>313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30" baseType="lpstr">
      <vt:lpstr>Calibri</vt:lpstr>
      <vt:lpstr>Constantia</vt:lpstr>
      <vt:lpstr>Tahoma</vt:lpstr>
      <vt:lpstr>Wingdings 2</vt:lpstr>
      <vt:lpstr>Flow</vt:lpstr>
      <vt:lpstr>1_Flow</vt:lpstr>
      <vt:lpstr>Microsoft Word Document</vt:lpstr>
      <vt:lpstr>INFORMACIONI SISTEMI U GRAĐEVINARSTU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  <vt:lpstr>PODRUČJA PRIMENE IT U GRAĐEVINARSTVU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INFORMACIONI SISTEMI U GRAĐEVINARSTU</dc:title>
  <dc:creator>Vule1</dc:creator>
  <cp:lastModifiedBy>Lesa Veliki</cp:lastModifiedBy>
  <cp:revision>8</cp:revision>
  <dcterms:created xsi:type="dcterms:W3CDTF">2021-05-13T21:44:04Z</dcterms:created>
  <dcterms:modified xsi:type="dcterms:W3CDTF">2021-05-17T13:56:42Z</dcterms:modified>
</cp:coreProperties>
</file>