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49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FC995-4EBE-49AA-B8D4-6AFABF33D785}" type="datetime1">
              <a:rPr lang="en-US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36201-0D37-46CC-9ACA-0E8F0D1C2F72}" type="slidenum">
              <a:rPr lang="en-US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4621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5224B-139B-4991-B909-2E83722CF8BF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E7125-57F4-42B2-9D01-91C3417A3CC2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27528"/>
      </p:ext>
    </p:extLst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63132-A754-4F8F-8781-D07C5FF152F1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EA248-9898-4F9C-855A-2E4E3C13E0CC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534191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546F8D-FE5B-4E44-8269-F998306D126F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53C2E8-5703-4E03-AD8E-4063216EE06F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90811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2915A2-F2C9-45E2-8E5D-2631433CE15F}" type="datetime1">
              <a:rPr lang="en-US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BAD91F-C913-4D2E-95C1-03C8C56ABA65}" type="slidenum">
              <a:rPr lang="en-US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4974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003E28-8658-462C-AA2C-B4B7683CD7CB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5723A-02A4-404C-8F71-3D48A5106FBD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6886768"/>
      </p:ext>
    </p:extLst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7DB8D-564C-4371-B737-5F1B538F6F51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3A308-A32E-4687-BB7B-063531441CCD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581766"/>
      </p:ext>
    </p:extLst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C71B6-7811-4141-B915-153768FDE58C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EE596-5027-4394-92AF-71D1754C39D4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719419"/>
      </p:ext>
    </p:extLst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B1F47-8170-4BBA-940B-86A57409C718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C4877-B963-4633-93AC-1E7300D126E5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681187"/>
      </p:ext>
    </p:extLst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36035-D5B9-4655-8BEF-4F9C5A851903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6F71C-B865-400A-8A54-22E9D8FA1F66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2980530"/>
      </p:ext>
    </p:extLst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FB1EA9-E398-4DC6-9837-86AF8D40B65E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A886E5-6EFE-4DF6-A43F-AE4BAC0781AA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541495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619782A-6E0F-4217-9A02-4AF2FC98FB83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65B6AFA-2BB1-4D58-9A35-D0B18A8F0AD1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15487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ipe dir="r"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extLst/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INFORMACIONI</a:t>
            </a:r>
            <a:r>
              <a:rPr lang="en-US" dirty="0" smtClean="0"/>
              <a:t> </a:t>
            </a:r>
            <a:r>
              <a:rPr lang="en-US" dirty="0" err="1" smtClean="0"/>
              <a:t>SISTEMI</a:t>
            </a:r>
            <a:r>
              <a:rPr lang="en-US" dirty="0" smtClean="0"/>
              <a:t> U </a:t>
            </a:r>
            <a:r>
              <a:rPr lang="en-US" dirty="0" err="1" smtClean="0"/>
              <a:t>GRA</a:t>
            </a:r>
            <a:r>
              <a:rPr lang="sr-Latn-CS" dirty="0" smtClean="0"/>
              <a:t>ĐEVINARSTU</a:t>
            </a:r>
            <a:endParaRPr lang="en-US" dirty="0"/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sr-Latn-CS" altLang="en-US" sz="2400" smtClean="0"/>
              <a:t>др Вуле Алексић</a:t>
            </a:r>
            <a:r>
              <a:rPr lang="sr-Cyrl-CS" altLang="en-US" sz="2400" smtClean="0"/>
              <a:t>, дипл. мат. </a:t>
            </a:r>
            <a:endParaRPr lang="en-US" altLang="en-US" sz="24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F93EE9-4995-44EA-820D-B0E22DD8BA19}" type="slidenum">
              <a:rPr lang="en-US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1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592711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PRIMENA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Latn-CS" altLang="en-US" sz="2400" dirty="0" smtClean="0"/>
              <a:t>Ako su standardno korišćeni programi za knjigovodstvo, kalkulacije, mrežno planiranje i  projektovanje, novi trendovi u primeni </a:t>
            </a:r>
            <a:r>
              <a:rPr lang="sr-Latn-CS" altLang="en-US" sz="2400" dirty="0" smtClean="0"/>
              <a:t>su:</a:t>
            </a:r>
          </a:p>
          <a:p>
            <a:pPr lvl="1" eaLnBrk="1" hangingPunct="1"/>
            <a:r>
              <a:rPr lang="sr-Latn-CS" altLang="en-US" sz="2200" dirty="0" smtClean="0"/>
              <a:t>Integrisanih </a:t>
            </a:r>
            <a:r>
              <a:rPr lang="sr-Latn-CS" altLang="en-US" sz="2200" dirty="0" smtClean="0"/>
              <a:t>poslovnih informacionih sistema tipa </a:t>
            </a:r>
            <a:r>
              <a:rPr lang="sr-Latn-CS" altLang="en-US" sz="2200" b="1" dirty="0" err="1" smtClean="0"/>
              <a:t>ERP</a:t>
            </a:r>
            <a:r>
              <a:rPr lang="sr-Latn-CS" altLang="en-US" sz="2200" b="1" dirty="0" smtClean="0"/>
              <a:t> </a:t>
            </a:r>
            <a:r>
              <a:rPr lang="sr-Latn-CS" altLang="en-US" sz="2200" dirty="0" smtClean="0"/>
              <a:t/>
            </a:r>
            <a:br>
              <a:rPr lang="sr-Latn-CS" altLang="en-US" sz="2200" dirty="0" smtClean="0"/>
            </a:br>
            <a:r>
              <a:rPr lang="sr-Latn-CS" altLang="en-US" sz="2200" dirty="0" smtClean="0"/>
              <a:t>(</a:t>
            </a:r>
            <a:r>
              <a:rPr lang="sr-Latn-CS" altLang="en-US" sz="2200" i="1" dirty="0" err="1" smtClean="0"/>
              <a:t>Enterprise</a:t>
            </a:r>
            <a:r>
              <a:rPr lang="sr-Latn-CS" altLang="en-US" sz="2200" i="1" dirty="0" smtClean="0"/>
              <a:t> </a:t>
            </a:r>
            <a:r>
              <a:rPr lang="sr-Latn-CS" altLang="en-US" sz="2200" i="1" dirty="0" err="1" smtClean="0"/>
              <a:t>Resource</a:t>
            </a:r>
            <a:r>
              <a:rPr lang="sr-Latn-CS" altLang="en-US" sz="2200" i="1" dirty="0" smtClean="0"/>
              <a:t> </a:t>
            </a:r>
            <a:r>
              <a:rPr lang="sr-Latn-CS" altLang="en-US" sz="2200" i="1" dirty="0" err="1" smtClean="0"/>
              <a:t>Planning</a:t>
            </a:r>
            <a:r>
              <a:rPr lang="sr-Latn-CS" altLang="en-US" sz="2200" dirty="0" smtClean="0"/>
              <a:t>),</a:t>
            </a:r>
          </a:p>
          <a:p>
            <a:pPr lvl="1" eaLnBrk="1" hangingPunct="1"/>
            <a:r>
              <a:rPr lang="sr-Latn-CS" altLang="en-US" sz="2200" dirty="0" smtClean="0"/>
              <a:t>Sistema za upravljanje dokumentacijom u elektronskom obliku, tj. </a:t>
            </a:r>
            <a:r>
              <a:rPr lang="sr-Latn-CS" altLang="en-US" sz="2200" b="1" dirty="0" err="1" smtClean="0"/>
              <a:t>DMS</a:t>
            </a:r>
            <a:r>
              <a:rPr lang="sr-Latn-CS" altLang="en-US" sz="2200" b="1" dirty="0" smtClean="0"/>
              <a:t> </a:t>
            </a:r>
            <a:r>
              <a:rPr lang="sr-Latn-CS" altLang="en-US" sz="2200" dirty="0" smtClean="0"/>
              <a:t>(</a:t>
            </a:r>
            <a:r>
              <a:rPr lang="sr-Latn-CS" altLang="en-US" sz="2200" i="1" dirty="0" err="1" smtClean="0"/>
              <a:t>Document</a:t>
            </a:r>
            <a:r>
              <a:rPr lang="sr-Latn-CS" altLang="en-US" sz="2200" i="1" dirty="0" smtClean="0"/>
              <a:t> </a:t>
            </a:r>
            <a:r>
              <a:rPr lang="sr-Latn-CS" altLang="en-US" sz="2200" i="1" dirty="0" err="1" smtClean="0"/>
              <a:t>Management</a:t>
            </a:r>
            <a:r>
              <a:rPr lang="sr-Latn-CS" altLang="en-US" sz="2200" i="1" dirty="0" smtClean="0"/>
              <a:t> </a:t>
            </a:r>
            <a:r>
              <a:rPr lang="sr-Latn-CS" altLang="en-US" sz="2200" i="1" dirty="0" err="1" smtClean="0"/>
              <a:t>System</a:t>
            </a:r>
            <a:r>
              <a:rPr lang="sr-Latn-CS" altLang="en-US" sz="2200" dirty="0" smtClean="0"/>
              <a:t>) i </a:t>
            </a:r>
          </a:p>
          <a:p>
            <a:pPr lvl="1" eaLnBrk="1" hangingPunct="1"/>
            <a:r>
              <a:rPr lang="sr-Latn-CS" altLang="en-US" sz="2200" dirty="0" smtClean="0"/>
              <a:t>Sistema za upravljanje projektima, odnosno </a:t>
            </a:r>
            <a:r>
              <a:rPr lang="sr-Latn-CS" altLang="en-US" sz="2200" b="1" dirty="0" err="1" smtClean="0"/>
              <a:t>EPM</a:t>
            </a:r>
            <a:r>
              <a:rPr lang="sr-Latn-CS" altLang="en-US" sz="2200" b="1" dirty="0" smtClean="0"/>
              <a:t> </a:t>
            </a:r>
            <a:r>
              <a:rPr lang="sr-Latn-CS" altLang="en-US" sz="2200" dirty="0" smtClean="0"/>
              <a:t/>
            </a:r>
            <a:br>
              <a:rPr lang="sr-Latn-CS" altLang="en-US" sz="2200" dirty="0" smtClean="0"/>
            </a:br>
            <a:r>
              <a:rPr lang="sr-Latn-CS" altLang="en-US" sz="2200" dirty="0" smtClean="0"/>
              <a:t>(</a:t>
            </a:r>
            <a:r>
              <a:rPr lang="sr-Latn-CS" altLang="en-US" sz="2200" i="1" dirty="0" err="1" smtClean="0"/>
              <a:t>Enterprise</a:t>
            </a:r>
            <a:r>
              <a:rPr lang="sr-Latn-CS" altLang="en-US" sz="2200" i="1" dirty="0" smtClean="0"/>
              <a:t> Project </a:t>
            </a:r>
            <a:r>
              <a:rPr lang="sr-Latn-CS" altLang="en-US" sz="2200" i="1" dirty="0" err="1" smtClean="0"/>
              <a:t>Management</a:t>
            </a:r>
            <a:r>
              <a:rPr lang="sr-Latn-CS" altLang="en-US" sz="2200" dirty="0" smtClean="0"/>
              <a:t>). </a:t>
            </a:r>
            <a:endParaRPr lang="en-US" altLang="en-US" sz="2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7ED0C6-8368-4C21-AF76-0955F4003743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10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4952293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PRIMENA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Latn-CS" altLang="en-US" sz="2400" b="1" smtClean="0"/>
              <a:t>ERP </a:t>
            </a:r>
            <a:r>
              <a:rPr lang="sr-Latn-CS" altLang="en-US" sz="2400" smtClean="0"/>
              <a:t>(</a:t>
            </a:r>
            <a:r>
              <a:rPr lang="sr-Latn-CS" altLang="en-US" sz="2400" i="1" smtClean="0"/>
              <a:t>Enterprise Resource Planning</a:t>
            </a:r>
            <a:r>
              <a:rPr lang="sr-Latn-CS" altLang="en-US" sz="2400" smtClean="0"/>
              <a:t> – planiranje poslovnih resursa) su poslovni informacioni sistemi tj. komercijalni softverski paketi za mala, srednja i velika preduzeća. </a:t>
            </a:r>
            <a:endParaRPr lang="sr-Latn-CS" altLang="en-US" sz="2000" smtClean="0"/>
          </a:p>
          <a:p>
            <a:pPr lvl="1" eaLnBrk="1" hangingPunct="1"/>
            <a:r>
              <a:rPr lang="en-US" altLang="en-US" sz="2000" smtClean="0"/>
              <a:t>Integrisan informacioni sistem zasnovan na jedinstvenoj bazi podataka</a:t>
            </a:r>
            <a:r>
              <a:rPr lang="sr-Latn-RS" altLang="en-US" sz="2000" smtClean="0"/>
              <a:t>  </a:t>
            </a:r>
            <a:r>
              <a:rPr lang="sr-Latn-CS" altLang="en-US" sz="2000" smtClean="0"/>
              <a:t>kao zajedničkom resurs u koji dele sve aplikacije</a:t>
            </a:r>
          </a:p>
          <a:p>
            <a:pPr lvl="1" eaLnBrk="1" hangingPunct="1"/>
            <a:r>
              <a:rPr lang="sr-Latn-RS" altLang="en-US" sz="2000" smtClean="0"/>
              <a:t>O</a:t>
            </a:r>
            <a:r>
              <a:rPr lang="en-US" altLang="en-US" sz="2000" smtClean="0"/>
              <a:t>mogućava integraciju kompletnog funkcionisanja poslovnog sistema  pomoću jednistvenog softverskog rešenja. </a:t>
            </a:r>
          </a:p>
          <a:p>
            <a:pPr lvl="1" eaLnBrk="1" hangingPunct="1"/>
            <a:r>
              <a:rPr lang="en-US" altLang="en-US" sz="2000" smtClean="0"/>
              <a:t>Obuhvata sve standardne poslovne funkcije i ima mogućnost prilagođavanja konkretnim potrebama preduzeća. </a:t>
            </a:r>
            <a:endParaRPr lang="sr-Latn-RS" altLang="en-US" sz="2000" smtClean="0"/>
          </a:p>
          <a:p>
            <a:pPr lvl="1" eaLnBrk="1" hangingPunct="1"/>
            <a:r>
              <a:rPr lang="sr-Latn-CS" altLang="en-US" sz="2000" smtClean="0"/>
              <a:t>Obezbeđuje se registrovanje svih poslovnih transakcija u realnom vremenu (tzv. On-Line Transaction Processing), neprekidno skraćenje trajanja poslovnih procesa i njihovo kontinuirano poboljšanje putem reinženjeringa. </a:t>
            </a:r>
            <a:endParaRPr lang="en-US" altLang="en-US" sz="2000" smtClean="0"/>
          </a:p>
          <a:p>
            <a:pPr eaLnBrk="1" hangingPunct="1"/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10549D-6EA6-4EF4-A9C7-BC72150689E6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9057520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PRIMENA IT U GRAĐEVINARSTVU</a:t>
            </a:r>
            <a:endParaRPr lang="en-US" dirty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 err="1" smtClean="0">
                <a:cs typeface="Times New Roman" pitchFamily="18" charset="0"/>
              </a:rPr>
              <a:t>Prednosti</a:t>
            </a:r>
            <a:r>
              <a:rPr lang="en-US" altLang="en-US" sz="2800" dirty="0" smtClean="0">
                <a:cs typeface="Times New Roman" pitchFamily="18" charset="0"/>
              </a:rPr>
              <a:t> </a:t>
            </a:r>
            <a:r>
              <a:rPr lang="sr-Latn-RS" altLang="en-US" sz="2800" dirty="0" smtClean="0">
                <a:cs typeface="Times New Roman" pitchFamily="18" charset="0"/>
              </a:rPr>
              <a:t> korišćenja </a:t>
            </a:r>
            <a:r>
              <a:rPr lang="sr-Latn-RS" altLang="en-US" sz="2800" dirty="0" err="1" smtClean="0">
                <a:cs typeface="Times New Roman" pitchFamily="18" charset="0"/>
              </a:rPr>
              <a:t>ERP</a:t>
            </a:r>
            <a:r>
              <a:rPr lang="sr-Latn-RS" altLang="en-US" sz="2800" dirty="0" smtClean="0">
                <a:cs typeface="Times New Roman" pitchFamily="18" charset="0"/>
              </a:rPr>
              <a:t> softvera</a:t>
            </a:r>
            <a:r>
              <a:rPr lang="en-US" altLang="en-US" sz="2800" dirty="0" smtClean="0">
                <a:cs typeface="Times New Roman" pitchFamily="18" charset="0"/>
              </a:rPr>
              <a:t>:</a:t>
            </a:r>
          </a:p>
          <a:p>
            <a:pPr lvl="1"/>
            <a:r>
              <a:rPr lang="en-US" altLang="en-US" sz="2200" dirty="0" err="1" smtClean="0">
                <a:cs typeface="Times New Roman" pitchFamily="18" charset="0"/>
              </a:rPr>
              <a:t>Unapređenje</a:t>
            </a:r>
            <a:r>
              <a:rPr lang="en-US" altLang="en-US" sz="2200" dirty="0" smtClean="0">
                <a:cs typeface="Times New Roman" pitchFamily="18" charset="0"/>
              </a:rPr>
              <a:t> </a:t>
            </a:r>
            <a:r>
              <a:rPr lang="en-US" altLang="en-US" sz="2200" dirty="0" err="1" smtClean="0">
                <a:cs typeface="Times New Roman" pitchFamily="18" charset="0"/>
              </a:rPr>
              <a:t>efektivnosti</a:t>
            </a:r>
            <a:r>
              <a:rPr lang="en-US" altLang="en-US" sz="2200" dirty="0" smtClean="0">
                <a:cs typeface="Times New Roman" pitchFamily="18" charset="0"/>
              </a:rPr>
              <a:t> </a:t>
            </a:r>
            <a:r>
              <a:rPr lang="en-US" altLang="en-US" sz="2200" dirty="0" err="1" smtClean="0">
                <a:cs typeface="Times New Roman" pitchFamily="18" charset="0"/>
              </a:rPr>
              <a:t>i</a:t>
            </a:r>
            <a:r>
              <a:rPr lang="en-US" altLang="en-US" sz="2200" dirty="0" smtClean="0">
                <a:cs typeface="Times New Roman" pitchFamily="18" charset="0"/>
              </a:rPr>
              <a:t> </a:t>
            </a:r>
            <a:r>
              <a:rPr lang="en-US" altLang="en-US" sz="2200" dirty="0" err="1" smtClean="0">
                <a:cs typeface="Times New Roman" pitchFamily="18" charset="0"/>
              </a:rPr>
              <a:t>efikasnosti</a:t>
            </a:r>
            <a:r>
              <a:rPr lang="en-US" altLang="en-US" sz="2200" dirty="0" smtClean="0">
                <a:cs typeface="Times New Roman" pitchFamily="18" charset="0"/>
              </a:rPr>
              <a:t> </a:t>
            </a:r>
            <a:r>
              <a:rPr lang="en-US" altLang="en-US" sz="2200" dirty="0" err="1" smtClean="0">
                <a:cs typeface="Times New Roman" pitchFamily="18" charset="0"/>
              </a:rPr>
              <a:t>kompanije</a:t>
            </a:r>
            <a:r>
              <a:rPr lang="sr-Latn-RS" altLang="en-US" sz="2200" dirty="0" smtClean="0">
                <a:cs typeface="Times New Roman" pitchFamily="18" charset="0"/>
              </a:rPr>
              <a:t>,</a:t>
            </a:r>
            <a:r>
              <a:rPr lang="en-US" altLang="en-US" sz="2200" dirty="0" smtClean="0">
                <a:cs typeface="Times New Roman" pitchFamily="18" charset="0"/>
              </a:rPr>
              <a:t> </a:t>
            </a:r>
          </a:p>
          <a:p>
            <a:pPr lvl="1"/>
            <a:r>
              <a:rPr lang="en-US" altLang="en-US" sz="2200" dirty="0" err="1" smtClean="0">
                <a:cs typeface="Times New Roman" pitchFamily="18" charset="0"/>
              </a:rPr>
              <a:t>Integracija</a:t>
            </a:r>
            <a:r>
              <a:rPr lang="en-US" altLang="en-US" sz="2200" dirty="0" smtClean="0">
                <a:cs typeface="Times New Roman" pitchFamily="18" charset="0"/>
              </a:rPr>
              <a:t> </a:t>
            </a:r>
            <a:r>
              <a:rPr lang="en-US" altLang="en-US" sz="2200" dirty="0" err="1" smtClean="0">
                <a:cs typeface="Times New Roman" pitchFamily="18" charset="0"/>
              </a:rPr>
              <a:t>informacija</a:t>
            </a:r>
            <a:r>
              <a:rPr lang="en-US" altLang="en-US" sz="2200" dirty="0" smtClean="0">
                <a:cs typeface="Times New Roman" pitchFamily="18" charset="0"/>
              </a:rPr>
              <a:t> (</a:t>
            </a:r>
            <a:r>
              <a:rPr lang="en-US" altLang="en-US" sz="2200" dirty="0" err="1" smtClean="0">
                <a:cs typeface="Times New Roman" pitchFamily="18" charset="0"/>
              </a:rPr>
              <a:t>finansijaskih</a:t>
            </a:r>
            <a:r>
              <a:rPr lang="en-US" altLang="en-US" sz="2200" dirty="0" smtClean="0">
                <a:cs typeface="Times New Roman" pitchFamily="18" charset="0"/>
              </a:rPr>
              <a:t>, o </a:t>
            </a:r>
            <a:r>
              <a:rPr lang="en-US" altLang="en-US" sz="2200" dirty="0" err="1" smtClean="0">
                <a:cs typeface="Times New Roman" pitchFamily="18" charset="0"/>
              </a:rPr>
              <a:t>ljudskim</a:t>
            </a:r>
            <a:r>
              <a:rPr lang="en-US" altLang="en-US" sz="2200" dirty="0" smtClean="0">
                <a:cs typeface="Times New Roman" pitchFamily="18" charset="0"/>
              </a:rPr>
              <a:t> </a:t>
            </a:r>
            <a:r>
              <a:rPr lang="en-US" altLang="en-US" sz="2200" dirty="0" err="1" smtClean="0">
                <a:cs typeface="Times New Roman" pitchFamily="18" charset="0"/>
              </a:rPr>
              <a:t>resursima</a:t>
            </a:r>
            <a:r>
              <a:rPr lang="sr-Latn-RS" altLang="en-US" sz="2200" dirty="0" smtClean="0">
                <a:cs typeface="Times New Roman" pitchFamily="18" charset="0"/>
              </a:rPr>
              <a:t> i mašinama</a:t>
            </a:r>
            <a:r>
              <a:rPr lang="en-US" altLang="en-US" sz="2200" dirty="0" smtClean="0">
                <a:cs typeface="Times New Roman" pitchFamily="18" charset="0"/>
              </a:rPr>
              <a:t>, </a:t>
            </a:r>
            <a:r>
              <a:rPr lang="sr-Latn-RS" altLang="en-US" sz="2200" dirty="0" smtClean="0">
                <a:cs typeface="Times New Roman" pitchFamily="18" charset="0"/>
              </a:rPr>
              <a:t>dobavljačima, </a:t>
            </a:r>
            <a:r>
              <a:rPr lang="en-US" altLang="en-US" sz="2200" dirty="0" err="1" smtClean="0">
                <a:cs typeface="Times New Roman" pitchFamily="18" charset="0"/>
              </a:rPr>
              <a:t>kupcima</a:t>
            </a:r>
            <a:r>
              <a:rPr lang="en-US" altLang="en-US" sz="2200" dirty="0" smtClean="0">
                <a:cs typeface="Times New Roman" pitchFamily="18" charset="0"/>
              </a:rPr>
              <a:t>)</a:t>
            </a:r>
            <a:r>
              <a:rPr lang="sr-Latn-RS" altLang="en-US" sz="2200" dirty="0" smtClean="0">
                <a:cs typeface="Times New Roman" pitchFamily="18" charset="0"/>
              </a:rPr>
              <a:t>,</a:t>
            </a:r>
            <a:r>
              <a:rPr lang="en-US" altLang="en-US" sz="2200" dirty="0" smtClean="0">
                <a:cs typeface="Times New Roman" pitchFamily="18" charset="0"/>
              </a:rPr>
              <a:t> </a:t>
            </a:r>
          </a:p>
          <a:p>
            <a:pPr lvl="1"/>
            <a:r>
              <a:rPr lang="en-US" altLang="en-US" sz="2200" dirty="0" err="1" smtClean="0">
                <a:cs typeface="Times New Roman" pitchFamily="18" charset="0"/>
              </a:rPr>
              <a:t>Smanjenje</a:t>
            </a:r>
            <a:r>
              <a:rPr lang="en-US" altLang="en-US" sz="2200" dirty="0" smtClean="0">
                <a:cs typeface="Times New Roman" pitchFamily="18" charset="0"/>
              </a:rPr>
              <a:t> </a:t>
            </a:r>
            <a:r>
              <a:rPr lang="en-US" altLang="en-US" sz="2200" dirty="0" err="1" smtClean="0">
                <a:cs typeface="Times New Roman" pitchFamily="18" charset="0"/>
              </a:rPr>
              <a:t>zaliha</a:t>
            </a:r>
            <a:r>
              <a:rPr lang="sr-Latn-RS" altLang="en-US" sz="2200" dirty="0" smtClean="0">
                <a:cs typeface="Times New Roman" pitchFamily="18" charset="0"/>
              </a:rPr>
              <a:t>,</a:t>
            </a:r>
            <a:endParaRPr lang="en-US" altLang="en-US" sz="2200" dirty="0" smtClean="0">
              <a:cs typeface="Times New Roman" pitchFamily="18" charset="0"/>
            </a:endParaRPr>
          </a:p>
          <a:p>
            <a:pPr lvl="1"/>
            <a:r>
              <a:rPr lang="en-US" altLang="en-US" sz="2200" dirty="0" err="1" smtClean="0">
                <a:cs typeface="Times New Roman" pitchFamily="18" charset="0"/>
              </a:rPr>
              <a:t>Poboljšavanje</a:t>
            </a:r>
            <a:r>
              <a:rPr lang="en-US" altLang="en-US" sz="2200" dirty="0" smtClean="0">
                <a:cs typeface="Times New Roman" pitchFamily="18" charset="0"/>
              </a:rPr>
              <a:t> </a:t>
            </a:r>
            <a:r>
              <a:rPr lang="en-US" altLang="en-US" sz="2200" dirty="0" err="1" smtClean="0">
                <a:cs typeface="Times New Roman" pitchFamily="18" charset="0"/>
              </a:rPr>
              <a:t>odnosa</a:t>
            </a:r>
            <a:r>
              <a:rPr lang="en-US" altLang="en-US" sz="2200" dirty="0" smtClean="0">
                <a:cs typeface="Times New Roman" pitchFamily="18" charset="0"/>
              </a:rPr>
              <a:t> </a:t>
            </a:r>
            <a:r>
              <a:rPr lang="en-US" altLang="en-US" sz="2200" dirty="0" err="1" smtClean="0">
                <a:cs typeface="Times New Roman" pitchFamily="18" charset="0"/>
              </a:rPr>
              <a:t>sa</a:t>
            </a:r>
            <a:r>
              <a:rPr lang="en-US" altLang="en-US" sz="2200" dirty="0" smtClean="0">
                <a:cs typeface="Times New Roman" pitchFamily="18" charset="0"/>
              </a:rPr>
              <a:t> p</a:t>
            </a:r>
            <a:r>
              <a:rPr lang="sr-Latn-RS" altLang="en-US" sz="2200" dirty="0" err="1" smtClean="0">
                <a:cs typeface="Times New Roman" pitchFamily="18" charset="0"/>
              </a:rPr>
              <a:t>artnerima</a:t>
            </a:r>
            <a:r>
              <a:rPr lang="sr-Latn-RS" altLang="en-US" sz="2200" dirty="0" smtClean="0">
                <a:cs typeface="Times New Roman" pitchFamily="18" charset="0"/>
              </a:rPr>
              <a:t> i kupcima,</a:t>
            </a:r>
            <a:endParaRPr lang="en-US" altLang="en-US" sz="2200" dirty="0" smtClean="0">
              <a:cs typeface="Times New Roman" pitchFamily="18" charset="0"/>
            </a:endParaRPr>
          </a:p>
          <a:p>
            <a:pPr lvl="1"/>
            <a:r>
              <a:rPr lang="en-US" altLang="en-US" sz="2200" dirty="0" err="1" smtClean="0">
                <a:cs typeface="Times New Roman" pitchFamily="18" charset="0"/>
              </a:rPr>
              <a:t>Unapređen</a:t>
            </a:r>
            <a:r>
              <a:rPr lang="en-US" altLang="en-US" sz="2200" dirty="0" smtClean="0">
                <a:cs typeface="Times New Roman" pitchFamily="18" charset="0"/>
              </a:rPr>
              <a:t> </a:t>
            </a:r>
            <a:r>
              <a:rPr lang="en-US" altLang="en-US" sz="2200" dirty="0" err="1" smtClean="0">
                <a:cs typeface="Times New Roman" pitchFamily="18" charset="0"/>
              </a:rPr>
              <a:t>tok</a:t>
            </a:r>
            <a:r>
              <a:rPr lang="en-US" altLang="en-US" sz="2200" dirty="0" smtClean="0">
                <a:cs typeface="Times New Roman" pitchFamily="18" charset="0"/>
              </a:rPr>
              <a:t> </a:t>
            </a:r>
            <a:r>
              <a:rPr lang="en-US" altLang="en-US" sz="2200" dirty="0" err="1" smtClean="0">
                <a:cs typeface="Times New Roman" pitchFamily="18" charset="0"/>
              </a:rPr>
              <a:t>informacija</a:t>
            </a:r>
            <a:r>
              <a:rPr lang="en-US" altLang="en-US" sz="2200" dirty="0" smtClean="0">
                <a:cs typeface="Times New Roman" pitchFamily="18" charset="0"/>
              </a:rPr>
              <a:t> </a:t>
            </a:r>
            <a:r>
              <a:rPr lang="en-US" altLang="en-US" sz="2200" dirty="0" err="1" smtClean="0">
                <a:cs typeface="Times New Roman" pitchFamily="18" charset="0"/>
              </a:rPr>
              <a:t>među</a:t>
            </a:r>
            <a:r>
              <a:rPr lang="en-US" altLang="en-US" sz="2200" dirty="0" smtClean="0">
                <a:cs typeface="Times New Roman" pitchFamily="18" charset="0"/>
              </a:rPr>
              <a:t> </a:t>
            </a:r>
            <a:r>
              <a:rPr lang="en-US" altLang="en-US" sz="2200" dirty="0" err="1" smtClean="0">
                <a:cs typeface="Times New Roman" pitchFamily="18" charset="0"/>
              </a:rPr>
              <a:t>stejkholderima</a:t>
            </a:r>
            <a:r>
              <a:rPr lang="en-US" altLang="en-US" sz="2200" dirty="0" smtClean="0">
                <a:cs typeface="Times New Roman" pitchFamily="18" charset="0"/>
              </a:rPr>
              <a:t> (</a:t>
            </a:r>
            <a:r>
              <a:rPr lang="en-US" altLang="en-US" sz="2200" dirty="0" err="1" smtClean="0">
                <a:cs typeface="Times New Roman" pitchFamily="18" charset="0"/>
              </a:rPr>
              <a:t>zainteresivan</a:t>
            </a:r>
            <a:r>
              <a:rPr lang="sr-Latn-RS" altLang="en-US" sz="2200" dirty="0" smtClean="0">
                <a:cs typeface="Times New Roman" pitchFamily="18" charset="0"/>
              </a:rPr>
              <a:t>im</a:t>
            </a:r>
            <a:r>
              <a:rPr lang="en-US" altLang="en-US" sz="2200" dirty="0" smtClean="0">
                <a:cs typeface="Times New Roman" pitchFamily="18" charset="0"/>
              </a:rPr>
              <a:t> </a:t>
            </a:r>
            <a:r>
              <a:rPr lang="en-US" altLang="en-US" sz="2200" dirty="0" err="1" smtClean="0">
                <a:cs typeface="Times New Roman" pitchFamily="18" charset="0"/>
              </a:rPr>
              <a:t>stran</a:t>
            </a:r>
            <a:r>
              <a:rPr lang="sr-Latn-RS" altLang="en-US" sz="2200" dirty="0" smtClean="0">
                <a:cs typeface="Times New Roman" pitchFamily="18" charset="0"/>
              </a:rPr>
              <a:t>ama</a:t>
            </a:r>
            <a:r>
              <a:rPr lang="en-US" altLang="en-US" sz="2200" dirty="0" smtClean="0">
                <a:cs typeface="Times New Roman" pitchFamily="18" charset="0"/>
              </a:rPr>
              <a:t>)</a:t>
            </a:r>
            <a:r>
              <a:rPr lang="sr-Latn-RS" altLang="en-US" sz="2200" dirty="0" smtClean="0">
                <a:cs typeface="Times New Roman" pitchFamily="18" charset="0"/>
              </a:rPr>
              <a:t>.</a:t>
            </a:r>
          </a:p>
          <a:p>
            <a:pPr lvl="1"/>
            <a:r>
              <a:rPr lang="sr-Latn-CS" altLang="en-US" sz="2200" dirty="0" smtClean="0"/>
              <a:t>Svetski poznata </a:t>
            </a:r>
            <a:r>
              <a:rPr lang="sr-Latn-CS" altLang="en-US" sz="2200" dirty="0" err="1" smtClean="0"/>
              <a:t>ERP</a:t>
            </a:r>
            <a:r>
              <a:rPr lang="sr-Latn-CS" altLang="en-US" sz="2200" dirty="0" smtClean="0"/>
              <a:t> rešenja su: Microsoft - Dynamics </a:t>
            </a:r>
            <a:r>
              <a:rPr lang="sr-Latn-CS" altLang="en-US" sz="2200" dirty="0" err="1" smtClean="0"/>
              <a:t>NAV</a:t>
            </a:r>
            <a:r>
              <a:rPr lang="sr-Latn-CS" altLang="en-US" sz="2200" dirty="0" smtClean="0"/>
              <a:t>, </a:t>
            </a:r>
            <a:r>
              <a:rPr lang="sr-Latn-CS" altLang="en-US" sz="2200" dirty="0" err="1" smtClean="0"/>
              <a:t>Oracle</a:t>
            </a:r>
            <a:r>
              <a:rPr lang="sr-Latn-CS" altLang="en-US" sz="2200" dirty="0" smtClean="0"/>
              <a:t> </a:t>
            </a:r>
            <a:r>
              <a:rPr lang="sr-Latn-CS" altLang="en-US" sz="2200" dirty="0" err="1" smtClean="0"/>
              <a:t>ERP</a:t>
            </a:r>
            <a:r>
              <a:rPr lang="sr-Latn-CS" altLang="en-US" sz="2200" dirty="0" smtClean="0"/>
              <a:t>,  Sap </a:t>
            </a:r>
            <a:r>
              <a:rPr lang="sr-Latn-CS" altLang="en-US" sz="2200" dirty="0" err="1" smtClean="0"/>
              <a:t>ERP</a:t>
            </a:r>
            <a:r>
              <a:rPr lang="sr-Latn-CS" altLang="en-US" sz="2200" dirty="0" smtClean="0"/>
              <a:t>. </a:t>
            </a:r>
            <a:endParaRPr lang="en-US" altLang="en-US" sz="2200" dirty="0" smtClean="0"/>
          </a:p>
          <a:p>
            <a:endParaRPr lang="en-US" alt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828142-3EC9-4EB0-8277-850C128BB9EC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1937496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PRIMENA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Latn-CS" altLang="en-US" sz="2000" b="1" smtClean="0"/>
              <a:t>DMS </a:t>
            </a:r>
            <a:r>
              <a:rPr lang="sr-Latn-CS" altLang="en-US" sz="2000" smtClean="0"/>
              <a:t>(</a:t>
            </a:r>
            <a:r>
              <a:rPr lang="sr-Latn-CS" altLang="en-US" sz="2000" i="1" smtClean="0"/>
              <a:t>Document Management System</a:t>
            </a:r>
            <a:r>
              <a:rPr lang="sr-Latn-CS" altLang="en-US" sz="2000" smtClean="0"/>
              <a:t>)</a:t>
            </a:r>
          </a:p>
          <a:p>
            <a:pPr lvl="1" eaLnBrk="1" hangingPunct="1"/>
            <a:r>
              <a:rPr lang="sr-Latn-CS" altLang="en-US" sz="2000" smtClean="0"/>
              <a:t>Poseban podsistem za upravljanje dokumentacijom na projektu ali je najbolje rešenje da se to prati centralizovano na nivou celog preduzeća.</a:t>
            </a:r>
          </a:p>
          <a:p>
            <a:pPr lvl="1" eaLnBrk="1" hangingPunct="1"/>
            <a:r>
              <a:rPr lang="sr-Latn-CS" altLang="en-US" sz="2000" smtClean="0"/>
              <a:t>Veliki utrošak vremena na: </a:t>
            </a:r>
          </a:p>
          <a:p>
            <a:pPr lvl="2" eaLnBrk="1" hangingPunct="1"/>
            <a:r>
              <a:rPr lang="sr-Latn-CS" altLang="en-US" sz="1800" smtClean="0"/>
              <a:t>kreiranje različitih dokumenata, </a:t>
            </a:r>
          </a:p>
          <a:p>
            <a:pPr lvl="2" eaLnBrk="1" hangingPunct="1"/>
            <a:r>
              <a:rPr lang="sr-Latn-CS" altLang="en-US" sz="1800" smtClean="0"/>
              <a:t>njihovo traženje, </a:t>
            </a:r>
          </a:p>
          <a:p>
            <a:pPr lvl="2" eaLnBrk="1" hangingPunct="1"/>
            <a:r>
              <a:rPr lang="sr-Latn-CS" altLang="en-US" sz="1800" smtClean="0"/>
              <a:t>reviziju i </a:t>
            </a:r>
          </a:p>
          <a:p>
            <a:pPr lvl="2" eaLnBrk="1" hangingPunct="1"/>
            <a:r>
              <a:rPr lang="sr-Latn-CS" altLang="en-US" sz="1800" smtClean="0"/>
              <a:t>ponovno kreiranje. </a:t>
            </a:r>
          </a:p>
          <a:p>
            <a:pPr lvl="1" eaLnBrk="1" hangingPunct="1"/>
            <a:r>
              <a:rPr lang="sr-Latn-CS" altLang="en-US" sz="2000" smtClean="0"/>
              <a:t>Dodatni problem  - sređivanje i odlaganje dokumentacije</a:t>
            </a:r>
          </a:p>
          <a:p>
            <a:pPr lvl="1" eaLnBrk="1" hangingPunct="1"/>
            <a:r>
              <a:rPr lang="sr-Latn-CS" altLang="en-US" sz="2000" smtClean="0"/>
              <a:t>Oko 90% znanja jedne organizacije nalazi u dokumentima, </a:t>
            </a:r>
          </a:p>
          <a:p>
            <a:pPr lvl="1" eaLnBrk="1" hangingPunct="1"/>
            <a:r>
              <a:rPr lang="sr-Latn-CS" altLang="en-US" sz="2000" smtClean="0"/>
              <a:t>Svetski poznata DMS rešenja su: EMC – Documentum, IBM – FileNet, Oracle – Stellent, Microsoft - SharePoint  i dr.</a:t>
            </a:r>
            <a:endParaRPr lang="en-US" altLang="en-US" sz="2000" smtClean="0"/>
          </a:p>
          <a:p>
            <a:pPr eaLnBrk="1" hangingPunct="1"/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BE9B9A-6D4C-4E55-BF00-6BFAC948EE6C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6876916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PRIMENA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Latn-CS" altLang="en-US" sz="2000" b="1" smtClean="0"/>
              <a:t>EPM </a:t>
            </a:r>
            <a:r>
              <a:rPr lang="sr-Latn-CS" altLang="en-US" sz="2000" smtClean="0"/>
              <a:t>(</a:t>
            </a:r>
            <a:r>
              <a:rPr lang="sr-Latn-CS" altLang="en-US" sz="2000" i="1" smtClean="0"/>
              <a:t>Enterprise Project Management</a:t>
            </a:r>
            <a:r>
              <a:rPr lang="sr-Latn-CS" altLang="en-US" sz="2000" smtClean="0"/>
              <a:t>)</a:t>
            </a:r>
          </a:p>
          <a:p>
            <a:pPr lvl="1" eaLnBrk="1" hangingPunct="1"/>
            <a:r>
              <a:rPr lang="sr-Latn-CS" altLang="en-US" sz="1800" smtClean="0"/>
              <a:t>Primena računara, kada je upravljanje projektima u pitanju, je započela automatizovanjem tehnike mrežnog planiranja. </a:t>
            </a:r>
          </a:p>
          <a:p>
            <a:pPr lvl="1" eaLnBrk="1" hangingPunct="1"/>
            <a:r>
              <a:rPr lang="sr-Latn-CS" altLang="en-US" sz="1800" smtClean="0"/>
              <a:t>Daljim razvojem došlo se do integrisanih softverskih alata za upravljanje projektima zahvaljujući kojima se čitav proces upravljanja preduzećem postepeno automatizuje i prenosi u informatičko okruženje. </a:t>
            </a:r>
          </a:p>
          <a:p>
            <a:pPr lvl="1" eaLnBrk="1" hangingPunct="1"/>
            <a:r>
              <a:rPr lang="sr-Latn-CS" altLang="en-US" sz="1800" smtClean="0"/>
              <a:t>Integrisano rešenje koje spaja funkcionalna radna mesta, projektne timove i rukovodstvo preduzeća. </a:t>
            </a:r>
          </a:p>
          <a:p>
            <a:pPr lvl="1" eaLnBrk="1" hangingPunct="1"/>
            <a:r>
              <a:rPr lang="sr-Latn-CS" altLang="en-US" sz="1800" smtClean="0"/>
              <a:t>Rukovodilac projekta može da kontroliše svaki aspekt upravljanja projektnim životnim ciklusom od planiranja do okončanja projekta.</a:t>
            </a:r>
            <a:endParaRPr lang="en-US" altLang="en-US" sz="1800" smtClean="0"/>
          </a:p>
          <a:p>
            <a:pPr lvl="1" eaLnBrk="1" hangingPunct="1"/>
            <a:r>
              <a:rPr lang="sr-Latn-CS" altLang="en-US" sz="1800" smtClean="0"/>
              <a:t>Na našim prostorima primenjuju se najčešče dva alata za upravljanje projektima: Primavera Project Planner i Microsoft Project.</a:t>
            </a:r>
            <a:endParaRPr lang="en-US" altLang="en-US" sz="1800" smtClean="0"/>
          </a:p>
          <a:p>
            <a:pPr eaLnBrk="1" hangingPunct="1"/>
            <a:endParaRPr lang="en-US" altLang="en-US" sz="16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0200DF-F992-40DC-979A-0E9FCBF4D389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14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9833368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Latn-CS" altLang="en-US" sz="2100" smtClean="0"/>
              <a:t>Primena osnovnih aplikativnih programa za obradu teksta i tablične proračune</a:t>
            </a:r>
            <a:endParaRPr lang="en-US" altLang="en-US" sz="2100" smtClean="0"/>
          </a:p>
          <a:p>
            <a:pPr eaLnBrk="1" hangingPunct="1"/>
            <a:r>
              <a:rPr lang="sr-Latn-CS" altLang="en-US" sz="2100" smtClean="0"/>
              <a:t>Programi za crtanje i projektovanje pomoću računara</a:t>
            </a:r>
            <a:endParaRPr lang="en-US" altLang="en-US" sz="2100" smtClean="0"/>
          </a:p>
          <a:p>
            <a:pPr eaLnBrk="1" hangingPunct="1"/>
            <a:r>
              <a:rPr lang="sr-Latn-CS" altLang="en-US" sz="2100" smtClean="0"/>
              <a:t>Baze podataka i programi za upravljanje bazama podataka</a:t>
            </a:r>
            <a:endParaRPr lang="en-US" altLang="en-US" sz="2100" smtClean="0"/>
          </a:p>
          <a:p>
            <a:pPr eaLnBrk="1" hangingPunct="1"/>
            <a:r>
              <a:rPr lang="sr-Latn-CS" altLang="en-US" sz="2100" smtClean="0"/>
              <a:t>Informacioni sistemi</a:t>
            </a:r>
            <a:endParaRPr lang="en-US" altLang="en-US" sz="2100" smtClean="0"/>
          </a:p>
          <a:p>
            <a:pPr eaLnBrk="1" hangingPunct="1"/>
            <a:r>
              <a:rPr lang="sr-Latn-CS" altLang="en-US" sz="2100" smtClean="0"/>
              <a:t>Ekspertni sistemi</a:t>
            </a:r>
            <a:endParaRPr lang="en-US" altLang="en-US" sz="2100" smtClean="0"/>
          </a:p>
          <a:p>
            <a:pPr eaLnBrk="1" hangingPunct="1"/>
            <a:r>
              <a:rPr lang="sr-Latn-CS" altLang="en-US" sz="2100" smtClean="0"/>
              <a:t>Primena informacionih tehnologija u upravljanju dokumentacijom</a:t>
            </a:r>
            <a:endParaRPr lang="en-US" altLang="en-US" sz="2100" smtClean="0"/>
          </a:p>
          <a:p>
            <a:pPr eaLnBrk="1" hangingPunct="1"/>
            <a:r>
              <a:rPr lang="sr-Latn-CS" altLang="en-US" sz="2100" smtClean="0"/>
              <a:t>Primena informacionih tehnologija u upravljanju projektima</a:t>
            </a:r>
            <a:endParaRPr lang="en-US" altLang="en-US" sz="2100" smtClean="0"/>
          </a:p>
          <a:p>
            <a:pPr eaLnBrk="1" hangingPunct="1"/>
            <a:r>
              <a:rPr lang="sr-Latn-CS" altLang="en-US" sz="2100" smtClean="0"/>
              <a:t>Umrežavanje računara i računarske komunikacije</a:t>
            </a:r>
            <a:endParaRPr lang="en-US" altLang="en-US" sz="2100" smtClean="0"/>
          </a:p>
          <a:p>
            <a:pPr eaLnBrk="1" hangingPunct="1"/>
            <a:r>
              <a:rPr lang="sr-Latn-CS" altLang="en-US" sz="2100" smtClean="0"/>
              <a:t>Primena i pretraživanje Interneta u građevinarstvu</a:t>
            </a:r>
            <a:endParaRPr lang="en-US" altLang="en-US" sz="2100" smtClean="0"/>
          </a:p>
          <a:p>
            <a:pPr eaLnBrk="1" hangingPunct="1"/>
            <a:r>
              <a:rPr lang="sr-Latn-CS" altLang="en-US" sz="2100" smtClean="0"/>
              <a:t>E-poslovanje, e-trgovina, e-marketing</a:t>
            </a:r>
            <a:endParaRPr lang="en-US" altLang="en-US" sz="21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1EE1A9-EA9B-4FC2-905F-C3B38539D6E1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15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084498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sz="2900" dirty="0" smtClean="0"/>
              <a:t>Šta su </a:t>
            </a:r>
            <a:r>
              <a:rPr lang="sr-Latn-CS" sz="2900" b="1" i="1" dirty="0" smtClean="0"/>
              <a:t>informacione tehnologije</a:t>
            </a:r>
            <a:r>
              <a:rPr lang="sr-Latn-CS" sz="2900" dirty="0" smtClean="0"/>
              <a:t>?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600" i="1" dirty="0" smtClean="0"/>
              <a:t>Informacione tehnologije (IT)</a:t>
            </a:r>
            <a:r>
              <a:rPr lang="sr-Latn-CS" sz="2600" dirty="0" smtClean="0"/>
              <a:t> - širok spektar alata i tehnika koje se koriste prilikom kreiranja, skladištenja i distribucije podataka i informacija, kao i prilikom kreiranja znanja (</a:t>
            </a:r>
            <a:r>
              <a:rPr lang="sr-Latn-CS" sz="2600" i="1" dirty="0" smtClean="0"/>
              <a:t>knowledge</a:t>
            </a:r>
            <a:r>
              <a:rPr lang="sr-Latn-CS" sz="2600" dirty="0" smtClean="0"/>
              <a:t>). </a:t>
            </a:r>
          </a:p>
          <a:p>
            <a:pPr lvl="2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i="1" dirty="0" smtClean="0"/>
              <a:t>Podaci</a:t>
            </a:r>
            <a:r>
              <a:rPr lang="sr-Latn-CS" dirty="0" smtClean="0"/>
              <a:t>  - podrazumevaju sirove činjenice, brojke i detalji, </a:t>
            </a:r>
          </a:p>
          <a:p>
            <a:pPr lvl="2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i="1" dirty="0" smtClean="0"/>
              <a:t>Informacije -</a:t>
            </a:r>
            <a:r>
              <a:rPr lang="sr-Latn-CS" dirty="0" smtClean="0"/>
              <a:t> predstavljaju organizovanu, smislenu i upotrebljivu interpretaciju tih podataka, </a:t>
            </a:r>
          </a:p>
          <a:p>
            <a:pPr lvl="2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i="1" dirty="0" smtClean="0"/>
              <a:t>Znanje - </a:t>
            </a:r>
            <a:r>
              <a:rPr lang="sr-Latn-CS" dirty="0" smtClean="0"/>
              <a:t> podrazumeva shvatanje i razumevanje nekog skupa informacija, kao i načina na koji se one mogu najefikasnije upotrebiti.</a:t>
            </a:r>
            <a:endParaRPr lang="en-US" dirty="0" smtClean="0"/>
          </a:p>
          <a:p>
            <a:pPr marL="393192" lvl="1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C4C91F-1CB8-4BA3-AADA-3CDBCD6044E3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5345422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600" dirty="0" smtClean="0"/>
              <a:t>Informacione tehnologije se u velikom stepenu upotrebljavaju da se automatizuje i ubrza tradicionalni način rada. </a:t>
            </a:r>
            <a:endParaRPr lang="en-US" sz="2600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600" dirty="0" smtClean="0"/>
              <a:t>Šta je potrebno da bi se iskoristile sve prednosti IT: </a:t>
            </a:r>
          </a:p>
          <a:p>
            <a:pPr lvl="2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200" dirty="0" smtClean="0"/>
              <a:t>Mora se prekinuti duboko ukorenjen način razmišljanja i predstava o tome kako se stvari rade. </a:t>
            </a:r>
          </a:p>
          <a:p>
            <a:pPr lvl="2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200" dirty="0" smtClean="0"/>
              <a:t>Posebnu pažnju skrenuti sa posebnih aktivnosti na procese koji pokrivaju sve tokove rada, od starta do cilja.</a:t>
            </a:r>
          </a:p>
          <a:p>
            <a:pPr lvl="2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200" dirty="0" smtClean="0"/>
              <a:t>Znanje o IT (kombinovati IT znanja sa razumevanjem kako funkcioniše organizacija) </a:t>
            </a:r>
          </a:p>
          <a:p>
            <a:pPr lvl="2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200" dirty="0" smtClean="0"/>
              <a:t>Ovo zahteva daleko bolja znanja rukovodstva o IT, ali takođe i bolja znanja o organizaciji i njenom poslovanju od strane IT eksperata.</a:t>
            </a:r>
            <a:endParaRPr lang="en-US" sz="2200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9EB8E9-7BF6-439E-B53F-BBEF6B85F25B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17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6848843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sz="2800" dirty="0" smtClean="0"/>
              <a:t>Primena osnovnih aplikativnih programa za </a:t>
            </a:r>
            <a:r>
              <a:rPr lang="sr-Latn-CS" sz="2800" b="1" i="1" dirty="0" smtClean="0"/>
              <a:t>obradu teksta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dirty="0" smtClean="0"/>
              <a:t>Programi za </a:t>
            </a:r>
            <a:r>
              <a:rPr lang="sr-Latn-CS" b="1" u="sng" dirty="0" smtClean="0"/>
              <a:t>obradu teksta </a:t>
            </a:r>
            <a:r>
              <a:rPr lang="sr-Latn-CS" u="sng" dirty="0" smtClean="0"/>
              <a:t>(</a:t>
            </a:r>
            <a:r>
              <a:rPr lang="sr-Latn-CS" i="1" u="sng" dirty="0" smtClean="0"/>
              <a:t>word processing</a:t>
            </a:r>
            <a:r>
              <a:rPr lang="sr-Latn-CS" u="sng" dirty="0" smtClean="0"/>
              <a:t> - WP) </a:t>
            </a:r>
            <a:r>
              <a:rPr lang="sr-Latn-CS" dirty="0" smtClean="0"/>
              <a:t>omogućavaju:</a:t>
            </a:r>
          </a:p>
          <a:p>
            <a:pPr lvl="2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dirty="0" smtClean="0"/>
              <a:t>unošenje, </a:t>
            </a:r>
          </a:p>
          <a:p>
            <a:pPr lvl="2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dirty="0" smtClean="0"/>
              <a:t>izmenu (editovanje), </a:t>
            </a:r>
          </a:p>
          <a:p>
            <a:pPr lvl="2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dirty="0" smtClean="0"/>
              <a:t>premeštanje, </a:t>
            </a:r>
          </a:p>
          <a:p>
            <a:pPr lvl="2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dirty="0" smtClean="0"/>
              <a:t>skladištenje i </a:t>
            </a:r>
          </a:p>
          <a:p>
            <a:pPr lvl="2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dirty="0" smtClean="0"/>
              <a:t>štampanje tekstualnih informacija. 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dirty="0" smtClean="0"/>
              <a:t>Mnogi programi iz ove kategorije sposobni su još i da: </a:t>
            </a:r>
          </a:p>
          <a:p>
            <a:pPr lvl="2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dirty="0" smtClean="0"/>
              <a:t>proveravaju pravopis, </a:t>
            </a:r>
          </a:p>
          <a:p>
            <a:pPr lvl="2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dirty="0" smtClean="0"/>
              <a:t>gramatičku korektnost, </a:t>
            </a:r>
          </a:p>
          <a:p>
            <a:pPr lvl="2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dirty="0" smtClean="0"/>
              <a:t>kao i upotrebu interpunkcije u unetom tekstu.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E0A839-B307-45C7-9A42-A69FC24BDABC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18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567220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7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dirty="0" smtClean="0"/>
              <a:t>Većina novijih programa opremljena  je, takođe, i zavidnim grafičkim mogućnostima.</a:t>
            </a:r>
            <a:endParaRPr lang="en-US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dirty="0" smtClean="0"/>
              <a:t>Moguće je u svakom trenutku načiniti neophodne izmene u prethodno sačuvanom dokumentu, zatim odštampati novu kopiju koja će se distribuirati na željene adrese. 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dirty="0" smtClean="0"/>
              <a:t>Najpoznatiji programi za obradu teksta su:</a:t>
            </a:r>
            <a:endParaRPr lang="en-US" dirty="0" smtClean="0"/>
          </a:p>
          <a:p>
            <a:pPr lvl="2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dirty="0" smtClean="0"/>
              <a:t>Word (Microsoft)</a:t>
            </a:r>
            <a:endParaRPr lang="en-US" dirty="0" smtClean="0"/>
          </a:p>
          <a:p>
            <a:pPr lvl="2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dirty="0" smtClean="0"/>
              <a:t>WordPerfect (Corel)</a:t>
            </a: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950403-AAD2-4A45-910F-CD93086C0B9B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19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7106693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noFill/>
          <a:effectLst>
            <a:glow rad="139700">
              <a:schemeClr val="accent2">
                <a:satMod val="175000"/>
                <a:alpha val="40000"/>
              </a:schemeClr>
            </a:glow>
          </a:effectLst>
          <a:extLst/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UVOD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CS" altLang="en-US" dirty="0" smtClean="0"/>
              <a:t>Građevinarstvo u celini predstavlja </a:t>
            </a:r>
            <a:br>
              <a:rPr lang="sr-Latn-CS" altLang="en-US" dirty="0" smtClean="0"/>
            </a:br>
            <a:r>
              <a:rPr lang="sr-Latn-CS" altLang="en-US" dirty="0" smtClean="0"/>
              <a:t>		</a:t>
            </a:r>
            <a:r>
              <a:rPr lang="sr-Latn-CS" altLang="en-US" i="1" dirty="0" smtClean="0"/>
              <a:t>složen poslovni sistem</a:t>
            </a:r>
            <a:r>
              <a:rPr lang="en-US" altLang="en-US" i="1" dirty="0" smtClean="0"/>
              <a:t> </a:t>
            </a:r>
            <a:endParaRPr lang="en-US" altLang="en-US" dirty="0" smtClean="0"/>
          </a:p>
          <a:p>
            <a:pPr eaLnBrk="1" hangingPunct="1">
              <a:defRPr/>
            </a:pPr>
            <a:r>
              <a:rPr lang="sr-Latn-RS" altLang="en-US" dirty="0" smtClean="0"/>
              <a:t>Mogu se izdvojiti sledeći podsistemi:</a:t>
            </a:r>
          </a:p>
          <a:p>
            <a:pPr lvl="1" eaLnBrk="1" hangingPunct="1">
              <a:defRPr/>
            </a:pPr>
            <a:r>
              <a:rPr lang="sr-Latn-RS" altLang="en-US" dirty="0" smtClean="0"/>
              <a:t>Proizvodnja</a:t>
            </a:r>
          </a:p>
          <a:p>
            <a:pPr lvl="1" eaLnBrk="1" hangingPunct="1">
              <a:defRPr/>
            </a:pPr>
            <a:r>
              <a:rPr lang="sr-Latn-RS" altLang="en-US" dirty="0" smtClean="0"/>
              <a:t>Finansije</a:t>
            </a:r>
          </a:p>
          <a:p>
            <a:pPr lvl="1" eaLnBrk="1" hangingPunct="1">
              <a:defRPr/>
            </a:pPr>
            <a:r>
              <a:rPr lang="sr-Latn-RS" altLang="en-US" dirty="0" smtClean="0"/>
              <a:t>Prodaja</a:t>
            </a:r>
          </a:p>
          <a:p>
            <a:pPr lvl="1" eaLnBrk="1" hangingPunct="1">
              <a:defRPr/>
            </a:pPr>
            <a:r>
              <a:rPr lang="sr-Latn-RS" altLang="en-US" dirty="0" smtClean="0"/>
              <a:t>Ljudski resursi</a:t>
            </a:r>
          </a:p>
          <a:p>
            <a:pPr lvl="1" eaLnBrk="1" hangingPunct="1">
              <a:defRPr/>
            </a:pPr>
            <a:r>
              <a:rPr lang="sr-Latn-CS" altLang="en-US" dirty="0" smtClean="0"/>
              <a:t>Administracija- evidencija dokumenata</a:t>
            </a:r>
          </a:p>
          <a:p>
            <a:pPr lvl="1" eaLnBrk="1" hangingPunct="1">
              <a:defRPr/>
            </a:pPr>
            <a:r>
              <a:rPr lang="sr-Latn-CS" altLang="en-US" dirty="0" smtClean="0"/>
              <a:t>Građevinski projekti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sr-Latn-CS" altLang="en-US" i="1" dirty="0" smtClean="0"/>
              <a:t/>
            </a:r>
            <a:br>
              <a:rPr lang="sr-Latn-CS" altLang="en-US" i="1" dirty="0" smtClean="0"/>
            </a:br>
            <a:r>
              <a:rPr lang="sr-Latn-CS" altLang="en-US" i="1" dirty="0" smtClean="0"/>
              <a:t/>
            </a:r>
            <a:br>
              <a:rPr lang="sr-Latn-CS" altLang="en-US" i="1" dirty="0" smtClean="0"/>
            </a:br>
            <a:r>
              <a:rPr lang="sr-Latn-CS" altLang="en-US" i="1" dirty="0" smtClean="0"/>
              <a:t/>
            </a:r>
            <a:br>
              <a:rPr lang="sr-Latn-CS" altLang="en-US" i="1" dirty="0" smtClean="0"/>
            </a:br>
            <a:endParaRPr lang="sr-Latn-CS" altLang="en-US" i="1" dirty="0" smtClean="0"/>
          </a:p>
          <a:p>
            <a:pPr eaLnBrk="1" hangingPunct="1">
              <a:defRPr/>
            </a:pPr>
            <a:r>
              <a:rPr lang="sr-Latn-CS" altLang="en-US" dirty="0" smtClean="0"/>
              <a:t>Poseban značaj za celokupan sistem poslovanja ima </a:t>
            </a:r>
            <a:br>
              <a:rPr lang="sr-Latn-CS" altLang="en-US" dirty="0" smtClean="0"/>
            </a:br>
            <a:r>
              <a:rPr lang="sr-Latn-CS" altLang="en-US" dirty="0" smtClean="0"/>
              <a:t/>
            </a:r>
            <a:br>
              <a:rPr lang="sr-Latn-CS" altLang="en-US" dirty="0" smtClean="0"/>
            </a:br>
            <a:r>
              <a:rPr lang="sr-Latn-CS" altLang="en-US" dirty="0" smtClean="0"/>
              <a:t>		</a:t>
            </a:r>
            <a:r>
              <a:rPr lang="sr-Latn-CS" altLang="en-US" i="1" dirty="0" smtClean="0"/>
              <a:t>proizvodni sistem</a:t>
            </a:r>
            <a:br>
              <a:rPr lang="sr-Latn-CS" altLang="en-US" i="1" dirty="0" smtClean="0"/>
            </a:br>
            <a:endParaRPr lang="sr-Latn-CS" altLang="en-US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0AFDF8-34B1-4A34-A82C-DE890FA903D1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687865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sz="2900" dirty="0" smtClean="0"/>
              <a:t>Primena osnovnih aplikativnih programa za </a:t>
            </a:r>
            <a:r>
              <a:rPr lang="sr-Latn-CS" sz="2900" b="1" i="1" dirty="0" smtClean="0"/>
              <a:t>tablične proračune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600" dirty="0" smtClean="0"/>
              <a:t>Programi za </a:t>
            </a:r>
            <a:r>
              <a:rPr lang="sr-Latn-CS" sz="2600" b="1" u="sng" dirty="0" smtClean="0"/>
              <a:t>tablične proračune </a:t>
            </a:r>
            <a:r>
              <a:rPr lang="sr-Latn-CS" sz="2600" dirty="0" smtClean="0"/>
              <a:t>dizajnirani su sa ciljem da ljudima pomognu u rešavanju problema. 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600" dirty="0" smtClean="0"/>
              <a:t>Radna tabela (</a:t>
            </a:r>
            <a:r>
              <a:rPr lang="sr-Latn-CS" sz="2600" i="1" dirty="0" smtClean="0"/>
              <a:t>spreadsheet</a:t>
            </a:r>
            <a:r>
              <a:rPr lang="sr-Latn-CS" sz="2600" dirty="0" smtClean="0"/>
              <a:t>) se sastoji od redova i kolona sa podacima ili informacijama. 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600" dirty="0" smtClean="0"/>
              <a:t>Presek svakog reda i kolone naziva se ćelija - </a:t>
            </a:r>
            <a:r>
              <a:rPr lang="sr-Latn-CS" sz="2600" i="1" dirty="0" smtClean="0"/>
              <a:t>cell</a:t>
            </a:r>
            <a:r>
              <a:rPr lang="sr-Latn-CS" sz="2600" dirty="0" smtClean="0"/>
              <a:t> 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600" dirty="0" smtClean="0"/>
              <a:t>Nove informacije mogu se upisivati preko starih informacija, </a:t>
            </a:r>
          </a:p>
          <a:p>
            <a:pPr lvl="2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300" dirty="0" smtClean="0"/>
              <a:t>lako ažuriranje i preračunavanje. </a:t>
            </a:r>
          </a:p>
          <a:p>
            <a:pPr marL="393192" lvl="1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63C921-5C1C-4CAA-BAB4-C64A3F22A830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20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6997393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600" dirty="0" smtClean="0"/>
              <a:t>Pomoću jednostavnih instrukcija, može se izvršiti sabiranje numeričkih podataka po kolonama, izračuna procentualne vrednosti ili neke druge komplikovanije funkcije.</a:t>
            </a:r>
            <a:endParaRPr lang="en-US" sz="2600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600" dirty="0" smtClean="0"/>
              <a:t>Omogućavaju ljudima koji ih koriste da budu znatno efikasniji i produktivniji.</a:t>
            </a:r>
            <a:endParaRPr lang="en-US" sz="2600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600" dirty="0" smtClean="0"/>
              <a:t>Najpoznatije aplikacije koje se koriste za tabelarne proračune su:</a:t>
            </a:r>
            <a:endParaRPr lang="en-US" sz="2600" dirty="0" smtClean="0"/>
          </a:p>
          <a:p>
            <a:pPr lvl="2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300" dirty="0" smtClean="0"/>
              <a:t>Excel</a:t>
            </a:r>
            <a:endParaRPr lang="en-US" sz="2300" dirty="0" smtClean="0"/>
          </a:p>
          <a:p>
            <a:pPr lvl="2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300" dirty="0" smtClean="0"/>
              <a:t>Quatro Pro</a:t>
            </a:r>
            <a:br>
              <a:rPr lang="sr-Latn-CS" sz="2300" dirty="0" smtClean="0"/>
            </a:br>
            <a:endParaRPr lang="en-US" sz="2300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AF6EC8-29D4-4ED1-B8B7-1D17F122DEE1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460416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noFill/>
          <a:effectLst>
            <a:glow rad="139700">
              <a:schemeClr val="accent2">
                <a:satMod val="175000"/>
                <a:alpha val="40000"/>
              </a:schemeClr>
            </a:glow>
          </a:effectLst>
          <a:extLst/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UVOD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sr-Latn-RS" altLang="en-US" b="1" dirty="0" smtClean="0"/>
              <a:t>Najvažniji segmenti u primeni softvera:</a:t>
            </a:r>
            <a:endParaRPr lang="en-US" altLang="en-US" b="1" dirty="0" smtClean="0"/>
          </a:p>
          <a:p>
            <a:pPr eaLnBrk="1" hangingPunct="1">
              <a:defRPr/>
            </a:pPr>
            <a:r>
              <a:rPr lang="sv-SE" altLang="en-US" dirty="0" smtClean="0"/>
              <a:t>rad sa bazama i projektima</a:t>
            </a:r>
            <a:r>
              <a:rPr lang="sr-Latn-RS" altLang="en-US" dirty="0" smtClean="0"/>
              <a:t>: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sr-Latn-RS" altLang="en-US" dirty="0"/>
              <a:t> </a:t>
            </a:r>
            <a:r>
              <a:rPr lang="sr-Latn-RS" altLang="en-US" dirty="0" smtClean="0"/>
              <a:t>      </a:t>
            </a:r>
            <a:r>
              <a:rPr lang="sr-Latn-RS" altLang="en-US" dirty="0" smtClean="0"/>
              <a:t>- obrada </a:t>
            </a:r>
            <a:r>
              <a:rPr lang="sr-Latn-RS" altLang="en-US" dirty="0" smtClean="0"/>
              <a:t>predmera i predračuna radova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sr-Latn-RS" altLang="en-US" dirty="0" smtClean="0"/>
              <a:t>       </a:t>
            </a:r>
            <a:r>
              <a:rPr lang="sr-Latn-RS" altLang="en-US" dirty="0" smtClean="0"/>
              <a:t>- radna </a:t>
            </a:r>
            <a:r>
              <a:rPr lang="sr-Latn-RS" altLang="en-US" dirty="0" smtClean="0"/>
              <a:t>snaga i mehanizacija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sr-Latn-RS" altLang="en-US" dirty="0"/>
              <a:t> </a:t>
            </a:r>
            <a:r>
              <a:rPr lang="sr-Latn-RS" altLang="en-US" dirty="0" smtClean="0"/>
              <a:t>      </a:t>
            </a:r>
            <a:r>
              <a:rPr lang="sr-Latn-RS" altLang="en-US" dirty="0" smtClean="0"/>
              <a:t>- </a:t>
            </a:r>
            <a:r>
              <a:rPr lang="en-US" dirty="0" err="1" smtClean="0"/>
              <a:t>normativ</a:t>
            </a:r>
            <a:r>
              <a:rPr lang="sr-Latn-RS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materijala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radne</a:t>
            </a:r>
            <a:r>
              <a:rPr lang="en-US" dirty="0"/>
              <a:t> </a:t>
            </a:r>
            <a:r>
              <a:rPr lang="en-US" dirty="0" err="1"/>
              <a:t>snage</a:t>
            </a:r>
            <a:r>
              <a:rPr lang="en-US" dirty="0"/>
              <a:t>, </a:t>
            </a:r>
            <a:endParaRPr lang="sr-Latn-RS" dirty="0" smtClean="0"/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sr-Latn-RS" dirty="0" smtClean="0"/>
              <a:t>       </a:t>
            </a:r>
            <a:r>
              <a:rPr lang="sr-Latn-RS" dirty="0" smtClean="0"/>
              <a:t>- analitika </a:t>
            </a:r>
            <a:r>
              <a:rPr lang="sr-Latn-RS" dirty="0" smtClean="0"/>
              <a:t>kupaca i dobavljača,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sr-Latn-RS" dirty="0"/>
              <a:t> </a:t>
            </a:r>
            <a:r>
              <a:rPr lang="sr-Latn-RS" dirty="0" smtClean="0"/>
              <a:t>      </a:t>
            </a:r>
            <a:r>
              <a:rPr lang="sr-Latn-RS" dirty="0" smtClean="0"/>
              <a:t>- osnovna sredstva</a:t>
            </a:r>
            <a:r>
              <a:rPr lang="sr-Latn-RS" dirty="0" smtClean="0"/>
              <a:t>,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sr-Latn-RS" dirty="0"/>
              <a:t> </a:t>
            </a:r>
            <a:r>
              <a:rPr lang="sr-Latn-RS" dirty="0" smtClean="0"/>
              <a:t>      </a:t>
            </a:r>
            <a:r>
              <a:rPr lang="sr-Latn-RS" dirty="0" smtClean="0"/>
              <a:t>- </a:t>
            </a:r>
            <a:r>
              <a:rPr lang="en-US" dirty="0" err="1" smtClean="0"/>
              <a:t>definisan</a:t>
            </a:r>
            <a:r>
              <a:rPr lang="sr-Latn-RS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cenovni</a:t>
            </a:r>
            <a:r>
              <a:rPr lang="sr-Latn-RS" dirty="0" smtClean="0"/>
              <a:t>ci</a:t>
            </a:r>
            <a:r>
              <a:rPr lang="en-US" dirty="0" smtClean="0"/>
              <a:t> </a:t>
            </a:r>
            <a:r>
              <a:rPr lang="sr-Latn-RS" dirty="0" smtClean="0"/>
              <a:t>resursa,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sr-Latn-CS" altLang="en-US" i="1" dirty="0" smtClean="0"/>
              <a:t>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7FFDDA-5A0D-42A4-A2AD-F99AABC39B00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342496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noFill/>
          <a:effectLst>
            <a:glow rad="139700">
              <a:schemeClr val="accent2">
                <a:satMod val="175000"/>
                <a:alpha val="40000"/>
              </a:schemeClr>
            </a:glow>
          </a:effectLst>
          <a:extLst/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UVOD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sr-Latn-RS" altLang="en-US" b="1" dirty="0" smtClean="0"/>
              <a:t>Najvažniji segmenti u primeni softvera:</a:t>
            </a:r>
            <a:endParaRPr lang="en-US" altLang="en-US" b="1" dirty="0" smtClean="0"/>
          </a:p>
          <a:p>
            <a:pPr eaLnBrk="1" hangingPunct="1">
              <a:defRPr/>
            </a:pPr>
            <a:r>
              <a:rPr lang="vi-VN" altLang="en-US" dirty="0" smtClean="0"/>
              <a:t>rad sa Obračunskim listovima građevinske knjige. </a:t>
            </a:r>
            <a:endParaRPr lang="sr-Latn-RS" altLang="en-US" dirty="0" smtClean="0"/>
          </a:p>
          <a:p>
            <a:pPr eaLnBrk="1" hangingPunct="1">
              <a:defRPr/>
            </a:pPr>
            <a:r>
              <a:rPr lang="sr-Latn-RS" altLang="en-US" dirty="0" smtClean="0"/>
              <a:t>privremena i obračunska situacija</a:t>
            </a:r>
          </a:p>
          <a:p>
            <a:pPr eaLnBrk="1" hangingPunct="1">
              <a:defRPr/>
            </a:pPr>
            <a:r>
              <a:rPr lang="en-US" dirty="0" err="1"/>
              <a:t>povezanost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 smtClean="0"/>
              <a:t>softverima</a:t>
            </a:r>
            <a:r>
              <a:rPr lang="sr-Latn-RS" dirty="0" smtClean="0"/>
              <a:t>:</a:t>
            </a:r>
            <a:endParaRPr lang="pl-PL" dirty="0" smtClean="0"/>
          </a:p>
          <a:p>
            <a:pPr lvl="1" eaLnBrk="1" hangingPunct="1">
              <a:defRPr/>
            </a:pPr>
            <a:r>
              <a:rPr lang="pl-PL" dirty="0" smtClean="0"/>
              <a:t>sa </a:t>
            </a:r>
            <a:r>
              <a:rPr lang="pl-PL" dirty="0" smtClean="0"/>
              <a:t>3D programima za projektovanje </a:t>
            </a:r>
            <a:r>
              <a:rPr lang="en-US" dirty="0" err="1" smtClean="0"/>
              <a:t>Archi</a:t>
            </a:r>
            <a:r>
              <a:rPr lang="en-US" dirty="0" smtClean="0"/>
              <a:t> </a:t>
            </a:r>
            <a:r>
              <a:rPr lang="en-US" dirty="0" smtClean="0"/>
              <a:t>CAD</a:t>
            </a:r>
            <a:r>
              <a:rPr lang="sr-Latn-RS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graphisoft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Revit (</a:t>
            </a:r>
            <a:r>
              <a:rPr lang="en-US" dirty="0" err="1"/>
              <a:t>autodesk</a:t>
            </a:r>
            <a:r>
              <a:rPr lang="en-US" dirty="0" smtClean="0"/>
              <a:t>).</a:t>
            </a:r>
            <a:endParaRPr lang="sr-Latn-RS" dirty="0"/>
          </a:p>
          <a:p>
            <a:pPr lvl="1" eaLnBrk="1" hangingPunct="1">
              <a:defRPr/>
            </a:pPr>
            <a:r>
              <a:rPr lang="sr-Latn-RS" dirty="0" smtClean="0"/>
              <a:t>sa </a:t>
            </a:r>
            <a:r>
              <a:rPr lang="en-US" dirty="0" err="1" smtClean="0"/>
              <a:t>softverima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praćenje</a:t>
            </a:r>
            <a:r>
              <a:rPr lang="en-US" dirty="0"/>
              <a:t> </a:t>
            </a:r>
            <a:r>
              <a:rPr lang="en-US" dirty="0" err="1"/>
              <a:t>dinamike</a:t>
            </a:r>
            <a:r>
              <a:rPr lang="en-US" dirty="0"/>
              <a:t> </a:t>
            </a:r>
            <a:r>
              <a:rPr lang="en-US" dirty="0" err="1"/>
              <a:t>radova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RS" dirty="0" smtClean="0"/>
              <a:t> </a:t>
            </a:r>
            <a:r>
              <a:rPr lang="en-US" dirty="0" smtClean="0"/>
              <a:t>Primavera </a:t>
            </a:r>
            <a:r>
              <a:rPr lang="en-US" dirty="0" err="1"/>
              <a:t>i</a:t>
            </a:r>
            <a:r>
              <a:rPr lang="en-US" dirty="0"/>
              <a:t> MS </a:t>
            </a:r>
            <a:r>
              <a:rPr lang="en-US" dirty="0" smtClean="0"/>
              <a:t>Project</a:t>
            </a:r>
            <a:r>
              <a:rPr lang="sr-Latn-RS" dirty="0" smtClean="0"/>
              <a:t>.</a:t>
            </a:r>
            <a:r>
              <a:rPr lang="sr-Latn-CS" altLang="en-US" i="1" dirty="0" smtClean="0"/>
              <a:t/>
            </a:r>
            <a:br>
              <a:rPr lang="sr-Latn-CS" altLang="en-US" i="1" dirty="0" smtClean="0"/>
            </a:br>
            <a:endParaRPr lang="sr-Latn-CS" altLang="en-US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9FE5BB-472D-4A1A-9EED-8C7F2EB9CEF0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4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247883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UVOD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sr-Latn-CS" altLang="en-US" sz="2400" b="1" dirty="0"/>
              <a:t>Posebno važni koraci u realizaciji projekta:</a:t>
            </a:r>
          </a:p>
          <a:p>
            <a:pPr eaLnBrk="1" hangingPunct="1">
              <a:defRPr/>
            </a:pPr>
            <a:r>
              <a:rPr lang="sr-Latn-CS" altLang="en-US" sz="2400" dirty="0"/>
              <a:t>formiranje građevinskih </a:t>
            </a:r>
            <a:r>
              <a:rPr lang="sr-Latn-CS" altLang="en-US" sz="2400" dirty="0" smtClean="0"/>
              <a:t>projekata,</a:t>
            </a:r>
            <a:endParaRPr lang="sr-Latn-CS" altLang="en-US" sz="2400" dirty="0"/>
          </a:p>
          <a:p>
            <a:pPr eaLnBrk="1" hangingPunct="1">
              <a:defRPr/>
            </a:pPr>
            <a:r>
              <a:rPr lang="sr-Latn-CS" altLang="en-US" sz="2400" dirty="0"/>
              <a:t>praćenje izvršenja projekta,</a:t>
            </a:r>
          </a:p>
          <a:p>
            <a:pPr eaLnBrk="1" hangingPunct="1">
              <a:defRPr/>
            </a:pPr>
            <a:r>
              <a:rPr lang="sr-Latn-RS" sz="2400" dirty="0" err="1"/>
              <a:t>u</a:t>
            </a:r>
            <a:r>
              <a:rPr lang="en-US" sz="2400" dirty="0" err="1"/>
              <a:t>prav</a:t>
            </a:r>
            <a:r>
              <a:rPr lang="sr-Latn-RS" sz="2400" dirty="0"/>
              <a:t>lj</a:t>
            </a:r>
            <a:r>
              <a:rPr lang="en-US" sz="2400" dirty="0"/>
              <a:t>a</a:t>
            </a:r>
            <a:r>
              <a:rPr lang="sr-Latn-RS" sz="2400" dirty="0"/>
              <a:t>nj</a:t>
            </a:r>
            <a:r>
              <a:rPr lang="en-US" sz="2400" dirty="0"/>
              <a:t>e </a:t>
            </a:r>
            <a:r>
              <a:rPr lang="en-US" sz="2400" dirty="0" err="1" smtClean="0"/>
              <a:t>projektima</a:t>
            </a:r>
            <a:r>
              <a:rPr lang="sr-Latn-RS" sz="2000" dirty="0" smtClean="0"/>
              <a:t>.</a:t>
            </a:r>
            <a:endParaRPr lang="sr-Latn-CS" altLang="en-US" sz="2000" dirty="0"/>
          </a:p>
          <a:p>
            <a:pPr lvl="1" eaLnBrk="1" hangingPunct="1">
              <a:defRPr/>
            </a:pPr>
            <a:r>
              <a:rPr lang="sr-Latn-CS" altLang="en-US" sz="2000" u="sng" dirty="0" smtClean="0"/>
              <a:t>Projekat</a:t>
            </a:r>
            <a:r>
              <a:rPr lang="sr-Latn-CS" altLang="en-US" sz="2000" dirty="0" smtClean="0"/>
              <a:t> (prolazi kroz nekoliko faza)</a:t>
            </a:r>
          </a:p>
          <a:p>
            <a:pPr lvl="2" eaLnBrk="1" hangingPunct="1">
              <a:defRPr/>
            </a:pPr>
            <a:r>
              <a:rPr lang="sr-Latn-CS" altLang="en-US" sz="2000" dirty="0" smtClean="0"/>
              <a:t>izrada dokumentacije</a:t>
            </a:r>
          </a:p>
          <a:p>
            <a:pPr lvl="2" eaLnBrk="1" hangingPunct="1">
              <a:defRPr/>
            </a:pPr>
            <a:r>
              <a:rPr lang="sr-Latn-CS" altLang="en-US" sz="2000" dirty="0" smtClean="0"/>
              <a:t>Izbor  izvođača</a:t>
            </a:r>
          </a:p>
          <a:p>
            <a:pPr lvl="2" eaLnBrk="1" hangingPunct="1">
              <a:defRPr/>
            </a:pPr>
            <a:r>
              <a:rPr lang="sr-Latn-CS" altLang="en-US" sz="2000" dirty="0" smtClean="0"/>
              <a:t>izbor proizvođača opreme</a:t>
            </a:r>
          </a:p>
          <a:p>
            <a:pPr lvl="2" eaLnBrk="1" hangingPunct="1">
              <a:defRPr/>
            </a:pPr>
            <a:r>
              <a:rPr lang="sr-Latn-CS" altLang="en-US" sz="2000" dirty="0" smtClean="0"/>
              <a:t>proces građenja</a:t>
            </a:r>
          </a:p>
          <a:p>
            <a:pPr lvl="2" eaLnBrk="1" hangingPunct="1">
              <a:defRPr/>
            </a:pPr>
            <a:r>
              <a:rPr lang="sr-Latn-CS" altLang="en-US" sz="2000" dirty="0" smtClean="0"/>
              <a:t>montaža opreme</a:t>
            </a:r>
          </a:p>
          <a:p>
            <a:pPr lvl="2" eaLnBrk="1" hangingPunct="1">
              <a:defRPr/>
            </a:pPr>
            <a:r>
              <a:rPr lang="sr-Latn-CS" altLang="en-US" sz="2000" dirty="0" smtClean="0"/>
              <a:t>tehnički pregled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AC0521-D1A2-4D23-8E36-9D8FE33F8485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4468647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UVOD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 eaLnBrk="1" hangingPunct="1">
              <a:defRPr/>
            </a:pPr>
            <a:r>
              <a:rPr lang="sr-Latn-CS" altLang="en-US" sz="2400" dirty="0" smtClean="0"/>
              <a:t>Tehnike i metode za realizaciju projekta:</a:t>
            </a:r>
          </a:p>
          <a:p>
            <a:pPr lvl="3" eaLnBrk="1" hangingPunct="1">
              <a:defRPr/>
            </a:pPr>
            <a:r>
              <a:rPr lang="sr-Latn-CS" altLang="en-US" dirty="0" smtClean="0"/>
              <a:t>mrežno planiranje,</a:t>
            </a:r>
          </a:p>
          <a:p>
            <a:pPr lvl="3" eaLnBrk="1" hangingPunct="1">
              <a:defRPr/>
            </a:pPr>
            <a:r>
              <a:rPr lang="sr-Latn-CS" altLang="en-US" dirty="0" smtClean="0"/>
              <a:t>operaciona istraživanja,</a:t>
            </a:r>
          </a:p>
          <a:p>
            <a:pPr lvl="3" eaLnBrk="1" hangingPunct="1">
              <a:defRPr/>
            </a:pPr>
            <a:r>
              <a:rPr lang="sr-Latn-CS" altLang="en-US" dirty="0" smtClean="0"/>
              <a:t>teorija odlučivanja,</a:t>
            </a:r>
          </a:p>
          <a:p>
            <a:pPr eaLnBrk="1" hangingPunct="1">
              <a:defRPr/>
            </a:pPr>
            <a:r>
              <a:rPr lang="pl-PL" altLang="en-US" sz="2400" dirty="0" smtClean="0"/>
              <a:t>Poznati programi: Project i Primavera.</a:t>
            </a:r>
          </a:p>
          <a:p>
            <a:pPr eaLnBrk="1" hangingPunct="1">
              <a:defRPr/>
            </a:pPr>
            <a:r>
              <a:rPr lang="pl-PL" altLang="en-US" sz="2400" dirty="0" smtClean="0"/>
              <a:t>Pogodnosti građevinarstva za razvoj informacionih sistema omogućavaju:   </a:t>
            </a:r>
          </a:p>
          <a:p>
            <a:pPr lvl="3" eaLnBrk="1" hangingPunct="1">
              <a:defRPr/>
            </a:pPr>
            <a:r>
              <a:rPr lang="pl-PL" altLang="en-US" dirty="0" smtClean="0"/>
              <a:t>  </a:t>
            </a:r>
            <a:r>
              <a:rPr lang="en-US" dirty="0" err="1" smtClean="0"/>
              <a:t>Preciznost</a:t>
            </a:r>
            <a:r>
              <a:rPr lang="en-US" dirty="0" smtClean="0"/>
              <a:t> </a:t>
            </a:r>
            <a:r>
              <a:rPr lang="en-US" dirty="0" err="1" smtClean="0"/>
              <a:t>uprav</a:t>
            </a:r>
            <a:r>
              <a:rPr lang="sr-Latn-RS" dirty="0" smtClean="0"/>
              <a:t>lj</a:t>
            </a:r>
            <a:r>
              <a:rPr lang="en-US" dirty="0" smtClean="0"/>
              <a:t>a</a:t>
            </a:r>
            <a:r>
              <a:rPr lang="sr-Latn-RS" dirty="0" smtClean="0"/>
              <a:t>nj</a:t>
            </a:r>
            <a:r>
              <a:rPr lang="en-US" dirty="0" smtClean="0"/>
              <a:t>a </a:t>
            </a:r>
            <a:r>
              <a:rPr lang="en-US" dirty="0" err="1" smtClean="0"/>
              <a:t>gra</a:t>
            </a:r>
            <a:r>
              <a:rPr lang="sr-Latn-RS" dirty="0" smtClean="0"/>
              <a:t>đ</a:t>
            </a:r>
            <a:r>
              <a:rPr lang="en-US" dirty="0" err="1" smtClean="0"/>
              <a:t>evinskim</a:t>
            </a:r>
            <a:r>
              <a:rPr lang="en-US" dirty="0" smtClean="0"/>
              <a:t> </a:t>
            </a:r>
            <a:r>
              <a:rPr lang="en-US" dirty="0" err="1" smtClean="0"/>
              <a:t>projektom</a:t>
            </a:r>
            <a:r>
              <a:rPr lang="sr-Latn-RS" dirty="0" smtClean="0"/>
              <a:t>,</a:t>
            </a:r>
            <a:endParaRPr lang="sr-Latn-CS" altLang="en-US" dirty="0">
              <a:solidFill>
                <a:prstClr val="black"/>
              </a:solidFill>
            </a:endParaRPr>
          </a:p>
          <a:p>
            <a:pPr lvl="3" eaLnBrk="1" hangingPunct="1">
              <a:defRPr/>
            </a:pPr>
            <a:r>
              <a:rPr lang="sr-Latn-CS" altLang="en-US" dirty="0" smtClean="0">
                <a:solidFill>
                  <a:prstClr val="black"/>
                </a:solidFill>
              </a:rPr>
              <a:t>  Modelovanje građevinskog projekta,</a:t>
            </a:r>
            <a:endParaRPr lang="sr-Latn-CS" altLang="en-US" dirty="0">
              <a:solidFill>
                <a:prstClr val="black"/>
              </a:solidFill>
            </a:endParaRPr>
          </a:p>
          <a:p>
            <a:pPr lvl="3" eaLnBrk="1" hangingPunct="1">
              <a:defRPr/>
            </a:pPr>
            <a:r>
              <a:rPr lang="sr-Latn-CS" altLang="en-US" dirty="0" smtClean="0">
                <a:solidFill>
                  <a:prstClr val="black"/>
                </a:solidFill>
              </a:rPr>
              <a:t>  </a:t>
            </a:r>
            <a:r>
              <a:rPr lang="pl-PL" dirty="0" smtClean="0"/>
              <a:t>Softver za upravljanje gradjevinskim projektom.</a:t>
            </a:r>
            <a:endParaRPr lang="sr-Latn-CS" altLang="en-US" dirty="0">
              <a:solidFill>
                <a:prstClr val="black"/>
              </a:solidFill>
            </a:endParaRPr>
          </a:p>
          <a:p>
            <a:pPr marL="0" indent="0" eaLnBrk="1" hangingPunct="1">
              <a:buFont typeface="Wingdings 2" pitchFamily="18" charset="2"/>
              <a:buNone/>
              <a:defRPr/>
            </a:pPr>
            <a:endParaRPr lang="sr-Latn-CS" altLang="en-US" sz="1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188D4C-BD98-46F1-B139-5933051E168A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207891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UVOD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Latn-CS" altLang="en-US" sz="2400" b="1" smtClean="0"/>
              <a:t>Posebnu pažnju u svakoj organizaciji treba obratiti na  sledeće mogućnosti informacionih resursa:</a:t>
            </a:r>
          </a:p>
          <a:p>
            <a:pPr lvl="1" eaLnBrk="1" hangingPunct="1"/>
            <a:r>
              <a:rPr lang="sr-Latn-CS" altLang="en-US" sz="2300" smtClean="0"/>
              <a:t>Povezivanje upravljačkog dela sa izvođačko-tehničkim podsistemom,</a:t>
            </a:r>
          </a:p>
          <a:p>
            <a:pPr lvl="1" eaLnBrk="1" hangingPunct="1"/>
            <a:r>
              <a:rPr lang="en-US" altLang="en-US" sz="2300" smtClean="0"/>
              <a:t>Prilago</a:t>
            </a:r>
            <a:r>
              <a:rPr lang="sr-Latn-RS" altLang="en-US" sz="2300" smtClean="0"/>
              <a:t>đ</a:t>
            </a:r>
            <a:r>
              <a:rPr lang="en-US" altLang="en-US" sz="2300" smtClean="0"/>
              <a:t>ava</a:t>
            </a:r>
            <a:r>
              <a:rPr lang="sr-Latn-RS" altLang="en-US" sz="2300" smtClean="0"/>
              <a:t>ne</a:t>
            </a:r>
            <a:r>
              <a:rPr lang="en-US" altLang="en-US" sz="2300" smtClean="0"/>
              <a:t> </a:t>
            </a:r>
            <a:r>
              <a:rPr lang="sr-Latn-RS" altLang="en-US" sz="2300" smtClean="0"/>
              <a:t>specifičnostima</a:t>
            </a:r>
            <a:r>
              <a:rPr lang="en-US" altLang="en-US" sz="2300" smtClean="0"/>
              <a:t> zasebnih grana gra</a:t>
            </a:r>
            <a:r>
              <a:rPr lang="sr-Latn-RS" altLang="en-US" sz="2300" smtClean="0"/>
              <a:t>đ</a:t>
            </a:r>
            <a:r>
              <a:rPr lang="en-US" altLang="en-US" sz="2300" smtClean="0"/>
              <a:t>evinarstva</a:t>
            </a:r>
            <a:r>
              <a:rPr lang="sr-Latn-RS" altLang="en-US" sz="2300" smtClean="0"/>
              <a:t>,</a:t>
            </a:r>
          </a:p>
          <a:p>
            <a:pPr lvl="1" eaLnBrk="1" hangingPunct="1"/>
            <a:r>
              <a:rPr lang="en-US" altLang="en-US" sz="2300" smtClean="0"/>
              <a:t>Uvo</a:t>
            </a:r>
            <a:r>
              <a:rPr lang="sr-Latn-RS" altLang="en-US" sz="2300" smtClean="0"/>
              <a:t>đ</a:t>
            </a:r>
            <a:r>
              <a:rPr lang="en-US" altLang="en-US" sz="2300" smtClean="0"/>
              <a:t>e</a:t>
            </a:r>
            <a:r>
              <a:rPr lang="sr-Latn-RS" altLang="en-US" sz="2300" smtClean="0"/>
              <a:t>nj</a:t>
            </a:r>
            <a:r>
              <a:rPr lang="en-US" altLang="en-US" sz="2300" smtClean="0"/>
              <a:t>e funkcionalnosti poslovne inteligencije</a:t>
            </a:r>
            <a:r>
              <a:rPr lang="sr-Latn-RS" altLang="en-US" sz="2300" smtClean="0"/>
              <a:t>,</a:t>
            </a:r>
            <a:r>
              <a:rPr lang="en-US" altLang="en-US" sz="2300" smtClean="0"/>
              <a:t> </a:t>
            </a:r>
            <a:endParaRPr lang="sr-Latn-RS" altLang="en-US" sz="2300" smtClean="0"/>
          </a:p>
          <a:p>
            <a:pPr lvl="1" eaLnBrk="1" hangingPunct="1"/>
            <a:r>
              <a:rPr lang="en-US" altLang="en-US" sz="2300" smtClean="0"/>
              <a:t>Digitalizacij</a:t>
            </a:r>
            <a:r>
              <a:rPr lang="sr-Latn-RS" altLang="en-US" sz="2300" smtClean="0"/>
              <a:t>a</a:t>
            </a:r>
            <a:r>
              <a:rPr lang="en-US" altLang="en-US" sz="2300" smtClean="0"/>
              <a:t> tehni</a:t>
            </a:r>
            <a:r>
              <a:rPr lang="sr-Latn-RS" altLang="en-US" sz="2300" smtClean="0"/>
              <a:t>č</a:t>
            </a:r>
            <a:r>
              <a:rPr lang="en-US" altLang="en-US" sz="2300" smtClean="0"/>
              <a:t>kih crte</a:t>
            </a:r>
            <a:r>
              <a:rPr lang="sr-Latn-RS" altLang="en-US" sz="2300" smtClean="0"/>
              <a:t>ž</a:t>
            </a:r>
            <a:r>
              <a:rPr lang="en-US" altLang="en-US" sz="2300" smtClean="0"/>
              <a:t>a</a:t>
            </a:r>
            <a:r>
              <a:rPr lang="sr-Latn-RS" altLang="en-US" sz="2300" smtClean="0"/>
              <a:t>,</a:t>
            </a:r>
          </a:p>
          <a:p>
            <a:pPr lvl="1" eaLnBrk="1" hangingPunct="1"/>
            <a:r>
              <a:rPr lang="sr-Latn-CS" altLang="en-US" sz="2300" smtClean="0"/>
              <a:t>Obezbeđivanju zadovoljavajućih informacionih procedura kao odgovor na zahteve građevinskih procesa,</a:t>
            </a:r>
          </a:p>
          <a:p>
            <a:pPr lvl="1" eaLnBrk="1" hangingPunct="1"/>
            <a:r>
              <a:rPr lang="en-US" altLang="en-US" sz="2300" smtClean="0"/>
              <a:t>Omogu</a:t>
            </a:r>
            <a:r>
              <a:rPr lang="sr-Latn-RS" altLang="en-US" sz="2300" smtClean="0"/>
              <a:t>ć</a:t>
            </a:r>
            <a:r>
              <a:rPr lang="en-US" altLang="en-US" sz="2300" smtClean="0"/>
              <a:t>ava</a:t>
            </a:r>
            <a:r>
              <a:rPr lang="sr-Latn-RS" altLang="en-US" sz="2300" smtClean="0"/>
              <a:t>nj</a:t>
            </a:r>
            <a:r>
              <a:rPr lang="en-US" altLang="en-US" sz="2300" smtClean="0"/>
              <a:t>e mobilne dostupnosti</a:t>
            </a:r>
            <a:r>
              <a:rPr lang="sr-Latn-RS" altLang="en-US" sz="2300" smtClean="0"/>
              <a:t>.</a:t>
            </a:r>
            <a:endParaRPr lang="en-US" altLang="en-US" sz="23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2663FD-295C-43A6-85E1-5E99A98E4E1F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7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6273433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PRIMENA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sz="2000" dirty="0" smtClean="0"/>
              <a:t>Odvija se u nekoliko nivoa: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000" dirty="0" smtClean="0"/>
              <a:t>Primena savremenih instrumenata i tehnološke opreme koja u sebi uključuje računarski podržan rad </a:t>
            </a:r>
            <a:br>
              <a:rPr lang="sr-Latn-CS" sz="2000" dirty="0" smtClean="0"/>
            </a:br>
            <a:r>
              <a:rPr lang="sr-Latn-CS" sz="2000" dirty="0" smtClean="0"/>
              <a:t>(primer geodetske opreme, automatizovane fabrike betona i drugo)</a:t>
            </a:r>
            <a:endParaRPr lang="en-US" sz="2000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000" dirty="0" smtClean="0"/>
              <a:t>Povećanje brzine komunikacije i razmene podataka usled povezivanja u računarske mreže:</a:t>
            </a:r>
          </a:p>
          <a:p>
            <a:pPr lvl="2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000" dirty="0" smtClean="0"/>
              <a:t>LAN, ((engl. Local Area Network) je skup računara koji su povezani u jednu računarsku mrežu, na relativno malom prostoru, kao što su kancelarija, više kancelarija ili zgrada)</a:t>
            </a:r>
          </a:p>
          <a:p>
            <a:pPr lvl="2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000" dirty="0" smtClean="0"/>
              <a:t>WAN, (WAN akronim od Wide Area Network (Računarska mreža širokog područja u bukvalnom prevodu, ili Širokopojasna mreža u slobodnom prevodu) je računarska mreža koja pokriva šire područje - grada, regiona ili države)</a:t>
            </a:r>
          </a:p>
          <a:p>
            <a:pPr lvl="2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000" dirty="0" smtClean="0"/>
              <a:t>Internet (globalna računarska mreža)</a:t>
            </a:r>
            <a:endParaRPr lang="en-US" sz="2000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42BBF-25A6-43A9-92F2-28F932FB4970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8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4839176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PRIMENA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sz="2400" dirty="0" smtClean="0"/>
              <a:t>Odvija se u nekoliko nivoa: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dirty="0" smtClean="0"/>
              <a:t>Ubrzano procesiranje podataka u informacionom sistemu usled povećanja karakteristika hardvera i primene savremenih softverskih rešenja (softverska rešenja za različite faze građevinskog projekta, računovodstveni paketi, ERP, DMS i drugo).</a:t>
            </a:r>
            <a:endParaRPr lang="en-US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dirty="0" smtClean="0"/>
              <a:t>Informacione tehnologije primenjene u pratećim oblastima </a:t>
            </a:r>
            <a:br>
              <a:rPr lang="sr-Latn-CS" dirty="0" smtClean="0"/>
            </a:br>
            <a:r>
              <a:rPr lang="sr-Latn-CS" dirty="0" smtClean="0"/>
              <a:t>(evidencija radnog vremena, video nadzor, IP telefonija, GPS praćenje vozila i drugo)</a:t>
            </a:r>
            <a:endParaRPr lang="en-US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94F60-FAA8-4772-A718-70FD4D653F4D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9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296796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1273</Words>
  <Application>Microsoft Office PowerPoint</Application>
  <PresentationFormat>On-screen Show (4:3)</PresentationFormat>
  <Paragraphs>184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Calibri</vt:lpstr>
      <vt:lpstr>Tahoma</vt:lpstr>
      <vt:lpstr>Times New Roman</vt:lpstr>
      <vt:lpstr>Wingdings 2</vt:lpstr>
      <vt:lpstr>Flow</vt:lpstr>
      <vt:lpstr>INFORMACIONI SISTEMI U GRAĐEVINARSTU</vt:lpstr>
      <vt:lpstr>UVOD</vt:lpstr>
      <vt:lpstr>UVOD</vt:lpstr>
      <vt:lpstr>UVOD</vt:lpstr>
      <vt:lpstr>UVOD</vt:lpstr>
      <vt:lpstr>UVOD</vt:lpstr>
      <vt:lpstr>UVOD</vt:lpstr>
      <vt:lpstr>PRIMENA IT U GRAĐEVINARSTVU</vt:lpstr>
      <vt:lpstr>PRIMENA IT U GRAĐEVINARSTVU</vt:lpstr>
      <vt:lpstr>PRIMENA IT U GRAĐEVINARSTVU</vt:lpstr>
      <vt:lpstr>PRIMENA IT U GRAĐEVINARSTVU</vt:lpstr>
      <vt:lpstr>PRIMENA IT U GRAĐEVINARSTVU</vt:lpstr>
      <vt:lpstr>PRIMENA IT U GRAĐEVINARSTVU</vt:lpstr>
      <vt:lpstr>PRIMENA IT U GRAĐEVINARSTVU</vt:lpstr>
      <vt:lpstr>PODRUČJA PRIMENE IT U GRAĐEVINARSTVU</vt:lpstr>
      <vt:lpstr>PODRUČJA PRIMENE IT U GRAĐEVINARSTVU</vt:lpstr>
      <vt:lpstr>PODRUČJA PRIMENE IT U GRAĐEVINARSTVU</vt:lpstr>
      <vt:lpstr>PODRUČJA PRIMENE IT U GRAĐEVINARSTVU</vt:lpstr>
      <vt:lpstr>PODRUČJA PRIMENE IT U GRAĐEVINARSTVU</vt:lpstr>
      <vt:lpstr>PODRUČJA PRIMENE IT U GRAĐEVINARSTVU</vt:lpstr>
      <vt:lpstr>PODRUČJA PRIMENE IT U GRAĐEVINARSTVU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INFORMACIONI SISTEMI U GRAĐEVINARSTU</dc:title>
  <dc:creator>Vule1</dc:creator>
  <cp:lastModifiedBy>Lesa Veliki</cp:lastModifiedBy>
  <cp:revision>2</cp:revision>
  <dcterms:created xsi:type="dcterms:W3CDTF">2021-05-13T21:44:04Z</dcterms:created>
  <dcterms:modified xsi:type="dcterms:W3CDTF">2021-05-17T13:33:57Z</dcterms:modified>
</cp:coreProperties>
</file>